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77" r:id="rId2"/>
    <p:sldId id="256" r:id="rId3"/>
    <p:sldId id="267" r:id="rId4"/>
    <p:sldId id="272" r:id="rId5"/>
    <p:sldId id="266" r:id="rId6"/>
    <p:sldId id="271" r:id="rId7"/>
    <p:sldId id="268" r:id="rId8"/>
    <p:sldId id="265" r:id="rId9"/>
    <p:sldId id="279" r:id="rId10"/>
    <p:sldId id="278" r:id="rId11"/>
    <p:sldId id="269" r:id="rId12"/>
    <p:sldId id="275" r:id="rId13"/>
    <p:sldId id="273" r:id="rId14"/>
    <p:sldId id="264" r:id="rId15"/>
    <p:sldId id="257" r:id="rId16"/>
    <p:sldId id="258" r:id="rId17"/>
    <p:sldId id="259" r:id="rId18"/>
    <p:sldId id="260" r:id="rId19"/>
    <p:sldId id="261" r:id="rId20"/>
    <p:sldId id="263" r:id="rId21"/>
    <p:sldId id="28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242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25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8" d="100"/>
          <a:sy n="48" d="100"/>
        </p:scale>
        <p:origin x="-1332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BFF68-225F-4CD7-9E1B-D0B6FD9DB01E}" type="datetimeFigureOut">
              <a:rPr lang="en-GB" smtClean="0"/>
              <a:pPr/>
              <a:t>16/09/2014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EAB37B-86C6-4505-A364-19AB9EB6042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EB464F-B2B6-4007-A659-FA34B020DDE0}" type="datetimeFigureOut">
              <a:rPr lang="en-GB" smtClean="0"/>
              <a:pPr/>
              <a:t>16/09/2014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75384C-85D8-4FEF-B065-F287074FD6A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124744" y="4355976"/>
            <a:ext cx="4752528" cy="4102224"/>
          </a:xfrm>
        </p:spPr>
        <p:txBody>
          <a:bodyPr>
            <a:normAutofit fontScale="92500" lnSpcReduction="10000"/>
          </a:bodyPr>
          <a:lstStyle/>
          <a:p>
            <a:endParaRPr lang="en-GB" sz="24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This talk comes from a recent 	ORS </a:t>
            </a:r>
            <a:r>
              <a:rPr lang="en-GB" sz="2400" b="1" u="sng" dirty="0" smtClean="0">
                <a:solidFill>
                  <a:srgbClr val="7030A0"/>
                </a:solidFill>
                <a:latin typeface="Comic Sans MS" pitchFamily="66" charset="0"/>
              </a:rPr>
              <a:t>charitable project</a:t>
            </a:r>
          </a:p>
          <a:p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Short – but a </a:t>
            </a:r>
            <a:r>
              <a:rPr lang="en-GB" sz="2400" b="1" u="sng" dirty="0" smtClean="0">
                <a:solidFill>
                  <a:srgbClr val="7030A0"/>
                </a:solidFill>
                <a:latin typeface="Comic Sans MS" pitchFamily="66" charset="0"/>
              </a:rPr>
              <a:t>long back story</a:t>
            </a:r>
          </a:p>
          <a:p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	&amp; project </a:t>
            </a:r>
            <a:r>
              <a:rPr lang="en-GB" sz="2400" b="1" u="sng" dirty="0" smtClean="0">
                <a:solidFill>
                  <a:srgbClr val="7030A0"/>
                </a:solidFill>
                <a:latin typeface="Comic Sans MS" pitchFamily="66" charset="0"/>
              </a:rPr>
              <a:t>future-facing</a:t>
            </a:r>
          </a:p>
          <a:p>
            <a:endParaRPr lang="en-GB" sz="24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How I describe myself – </a:t>
            </a:r>
          </a:p>
          <a:p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IOR “emeritus” – </a:t>
            </a:r>
            <a:r>
              <a:rPr lang="en-GB" sz="2400" b="1" u="sng" dirty="0" smtClean="0">
                <a:solidFill>
                  <a:srgbClr val="7030A0"/>
                </a:solidFill>
                <a:latin typeface="Comic Sans MS" pitchFamily="66" charset="0"/>
              </a:rPr>
              <a:t>in my 80’s</a:t>
            </a:r>
          </a:p>
          <a:p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	“independent” consultant </a:t>
            </a:r>
          </a:p>
          <a:p>
            <a:pPr>
              <a:spcAft>
                <a:spcPts val="600"/>
              </a:spcAft>
            </a:pPr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	yet </a:t>
            </a:r>
            <a:r>
              <a:rPr lang="en-GB" sz="2400" b="1" u="sng" dirty="0" smtClean="0">
                <a:solidFill>
                  <a:srgbClr val="7030A0"/>
                </a:solidFill>
                <a:latin typeface="Comic Sans MS" pitchFamily="66" charset="0"/>
              </a:rPr>
              <a:t>project dependent</a:t>
            </a:r>
          </a:p>
          <a:p>
            <a:r>
              <a:rPr lang="en-GB" sz="2400" b="1" u="sng" dirty="0" smtClean="0">
                <a:solidFill>
                  <a:srgbClr val="7030A0"/>
                </a:solidFill>
                <a:latin typeface="Comic Sans MS" pitchFamily="66" charset="0"/>
              </a:rPr>
              <a:t>retirement</a:t>
            </a:r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? – family pressures!</a:t>
            </a:r>
          </a:p>
          <a:p>
            <a:r>
              <a:rPr lang="en-GB" sz="2400" b="1" dirty="0" smtClean="0">
                <a:solidFill>
                  <a:srgbClr val="C00000"/>
                </a:solidFill>
                <a:latin typeface="Comic Sans MS" pitchFamily="66" charset="0"/>
              </a:rPr>
              <a:t>	</a:t>
            </a:r>
          </a:p>
          <a:p>
            <a:r>
              <a:rPr lang="en-GB" sz="2400" b="1" dirty="0" smtClean="0">
                <a:solidFill>
                  <a:srgbClr val="C00000"/>
                </a:solidFill>
                <a:latin typeface="Comic Sans MS" pitchFamily="66" charset="0"/>
              </a:rPr>
              <a:t>   first 14 slides – 30 minutes</a:t>
            </a:r>
          </a:p>
          <a:p>
            <a:endParaRPr lang="en-GB" sz="2400" b="1" dirty="0" smtClean="0">
              <a:latin typeface="Comic Sans MS" pitchFamily="66" charset="0"/>
            </a:endParaRPr>
          </a:p>
          <a:p>
            <a:endParaRPr lang="en-GB" sz="2400" b="1" dirty="0" smtClean="0">
              <a:latin typeface="Comic Sans MS" pitchFamily="66" charset="0"/>
            </a:endParaRPr>
          </a:p>
          <a:p>
            <a:endParaRPr lang="en-GB" sz="2400" b="1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5384C-85D8-4FEF-B065-F287074FD6A8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48680" y="4343400"/>
            <a:ext cx="5760640" cy="4114800"/>
          </a:xfrm>
        </p:spPr>
        <p:txBody>
          <a:bodyPr>
            <a:normAutofit/>
          </a:bodyPr>
          <a:lstStyle/>
          <a:p>
            <a:endParaRPr lang="en-GB" sz="2400" b="1" dirty="0" smtClean="0">
              <a:solidFill>
                <a:srgbClr val="7030A0"/>
              </a:solidFill>
            </a:endParaRPr>
          </a:p>
          <a:p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Now for development of </a:t>
            </a:r>
            <a:r>
              <a:rPr lang="en-GB" sz="2400" b="1" u="sng" dirty="0" smtClean="0">
                <a:solidFill>
                  <a:srgbClr val="7030A0"/>
                </a:solidFill>
                <a:latin typeface="Comic Sans MS" pitchFamily="66" charset="0"/>
              </a:rPr>
              <a:t>theory</a:t>
            </a:r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:</a:t>
            </a:r>
          </a:p>
          <a:p>
            <a:pPr>
              <a:spcAft>
                <a:spcPts val="600"/>
              </a:spcAft>
            </a:pPr>
            <a:r>
              <a:rPr lang="en-GB" sz="2400" b="1" u="sng" dirty="0" smtClean="0">
                <a:solidFill>
                  <a:srgbClr val="7030A0"/>
                </a:solidFill>
                <a:latin typeface="Comic Sans MS" pitchFamily="66" charset="0"/>
              </a:rPr>
              <a:t>Social science</a:t>
            </a:r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 as early IOR influence</a:t>
            </a:r>
          </a:p>
          <a:p>
            <a:pPr>
              <a:spcAft>
                <a:spcPts val="600"/>
              </a:spcAft>
            </a:pPr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from 1960’s – public debates on 	recognition of </a:t>
            </a:r>
            <a:r>
              <a:rPr lang="en-GB" sz="2400" b="1" u="sng" dirty="0" smtClean="0">
                <a:solidFill>
                  <a:srgbClr val="7030A0"/>
                </a:solidFill>
                <a:latin typeface="Comic Sans MS" pitchFamily="66" charset="0"/>
              </a:rPr>
              <a:t>policy science</a:t>
            </a:r>
          </a:p>
          <a:p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But is there any fresh content?</a:t>
            </a:r>
          </a:p>
          <a:p>
            <a:endParaRPr lang="en-GB" sz="24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en-GB" sz="2400" b="1" u="sng" dirty="0" smtClean="0">
                <a:solidFill>
                  <a:srgbClr val="7030A0"/>
                </a:solidFill>
                <a:latin typeface="Comic Sans MS" pitchFamily="66" charset="0"/>
              </a:rPr>
              <a:t>ESRC projects </a:t>
            </a:r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from 1968 to 1982</a:t>
            </a:r>
          </a:p>
          <a:p>
            <a:pPr algn="ctr"/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  focus: </a:t>
            </a:r>
            <a:r>
              <a:rPr lang="en-GB" sz="2400" b="1" u="sng" dirty="0" smtClean="0">
                <a:solidFill>
                  <a:srgbClr val="7030A0"/>
                </a:solidFill>
                <a:latin typeface="Comic Sans MS" pitchFamily="66" charset="0"/>
              </a:rPr>
              <a:t>inter-organisational policy</a:t>
            </a:r>
          </a:p>
          <a:p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Mapping networks, policy dynamics</a:t>
            </a:r>
          </a:p>
          <a:p>
            <a:endParaRPr lang="en-GB" sz="2400" b="1" dirty="0" smtClean="0">
              <a:solidFill>
                <a:srgbClr val="7030A0"/>
              </a:solidFill>
            </a:endParaRPr>
          </a:p>
          <a:p>
            <a:endParaRPr lang="en-GB" sz="2400" b="1" dirty="0" smtClean="0">
              <a:solidFill>
                <a:srgbClr val="7030A0"/>
              </a:solidFill>
            </a:endParaRPr>
          </a:p>
          <a:p>
            <a:endParaRPr lang="en-GB" sz="2400" b="1" u="sng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5384C-85D8-4FEF-B065-F287074FD6A8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B9EF19-95C5-4C95-9D6D-5FBFCDE1B9EA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5958" y="4178577"/>
            <a:ext cx="5485764" cy="4681809"/>
          </a:xfrm>
          <a:noFill/>
          <a:ln/>
        </p:spPr>
        <p:txBody>
          <a:bodyPr>
            <a:normAutofit/>
          </a:bodyPr>
          <a:lstStyle/>
          <a:p>
            <a:endParaRPr lang="en-GB" sz="1400" b="1" dirty="0" smtClean="0">
              <a:latin typeface="Comic Sans MS" pitchFamily="66" charset="0"/>
            </a:endParaRPr>
          </a:p>
          <a:p>
            <a:endParaRPr lang="en-US" dirty="0" smtClean="0"/>
          </a:p>
        </p:txBody>
      </p:sp>
      <p:sp>
        <p:nvSpPr>
          <p:cNvPr id="5" name="Notes Placeholder 2"/>
          <p:cNvSpPr txBox="1">
            <a:spLocks/>
          </p:cNvSpPr>
          <p:nvPr/>
        </p:nvSpPr>
        <p:spPr>
          <a:xfrm>
            <a:off x="685800" y="4343400"/>
            <a:ext cx="5551512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Wide evidence of </a:t>
            </a:r>
            <a:r>
              <a:rPr lang="en-GB" sz="2400" b="1" u="sng" dirty="0" smtClean="0">
                <a:solidFill>
                  <a:srgbClr val="7030A0"/>
                </a:solidFill>
                <a:latin typeface="Comic Sans MS" pitchFamily="66" charset="0"/>
              </a:rPr>
              <a:t>dual perspectives</a:t>
            </a:r>
            <a:endParaRPr kumimoji="0" lang="en-GB" sz="2400" b="1" i="0" u="sng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2400" b="1" i="0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Policy </a:t>
            </a:r>
            <a:r>
              <a:rPr kumimoji="0" lang="en-GB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makers</a:t>
            </a:r>
            <a:r>
              <a:rPr kumimoji="0" lang="en-GB" sz="2400" b="1" i="0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v. Policy </a:t>
            </a:r>
            <a:r>
              <a:rPr lang="en-GB" sz="2400" b="1" u="sng" dirty="0" smtClean="0">
                <a:solidFill>
                  <a:srgbClr val="7030A0"/>
                </a:solidFill>
                <a:latin typeface="Comic Sans MS" pitchFamily="66" charset="0"/>
              </a:rPr>
              <a:t>a</a:t>
            </a:r>
            <a:r>
              <a:rPr kumimoji="0" lang="en-GB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gents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itchFamily="66" charset="0"/>
              </a:rPr>
              <a:t>   Implementation vs. </a:t>
            </a:r>
            <a:r>
              <a:rPr kumimoji="0" lang="en-GB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itchFamily="66" charset="0"/>
              </a:rPr>
              <a:t>interference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Local perceptions of </a:t>
            </a:r>
            <a:r>
              <a:rPr lang="en-GB" sz="2400" b="1" u="sng" dirty="0" smtClean="0">
                <a:solidFill>
                  <a:srgbClr val="7030A0"/>
                </a:solidFill>
                <a:latin typeface="Comic Sans MS" pitchFamily="66" charset="0"/>
              </a:rPr>
              <a:t>policy stress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itchFamily="66" charset="0"/>
              </a:rPr>
              <a:t>Upward</a:t>
            </a:r>
            <a:r>
              <a:rPr kumimoji="0" lang="en-GB" sz="2400" b="1" i="0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itchFamily="66" charset="0"/>
              </a:rPr>
              <a:t> pressures for </a:t>
            </a:r>
            <a:r>
              <a:rPr kumimoji="0" lang="en-GB" sz="2400" b="1" i="0" u="sng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itchFamily="66" charset="0"/>
              </a:rPr>
              <a:t>policy change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b="1" u="sng" baseline="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itchFamily="66" charset="0"/>
              </a:rPr>
              <a:t>Gradual process of </a:t>
            </a:r>
            <a:r>
              <a:rPr kumimoji="0" lang="en-GB" sz="2400" b="1" i="0" u="sng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itchFamily="66" charset="0"/>
              </a:rPr>
              <a:t>policy erosion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  - can lead to </a:t>
            </a:r>
            <a:r>
              <a:rPr lang="en-GB" sz="2400" b="1" u="sng" dirty="0" smtClean="0">
                <a:solidFill>
                  <a:srgbClr val="7030A0"/>
                </a:solidFill>
                <a:latin typeface="Comic Sans MS" pitchFamily="66" charset="0"/>
              </a:rPr>
              <a:t>toothless policies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     so to pressures for change</a:t>
            </a:r>
            <a:endParaRPr kumimoji="0" lang="en-GB" sz="2400" b="1" i="0" strike="noStrike" kern="1200" cap="none" spc="0" normalizeH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sng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sng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119464" cy="4114800"/>
          </a:xfrm>
        </p:spPr>
        <p:txBody>
          <a:bodyPr>
            <a:normAutofit/>
          </a:bodyPr>
          <a:lstStyle/>
          <a:p>
            <a:endParaRPr lang="en-GB" sz="2400" b="1" dirty="0" smtClean="0">
              <a:solidFill>
                <a:srgbClr val="7030A0"/>
              </a:solidFill>
            </a:endParaRPr>
          </a:p>
          <a:p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Politics of </a:t>
            </a:r>
            <a:r>
              <a:rPr lang="en-GB" sz="2400" b="1" u="sng" dirty="0" smtClean="0">
                <a:solidFill>
                  <a:srgbClr val="7030A0"/>
                </a:solidFill>
                <a:latin typeface="Comic Sans MS" pitchFamily="66" charset="0"/>
              </a:rPr>
              <a:t>partnerships</a:t>
            </a:r>
          </a:p>
          <a:p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- symmetrical vs. </a:t>
            </a:r>
            <a:r>
              <a:rPr lang="en-GB" sz="2400" b="1" i="1" dirty="0" smtClean="0">
                <a:solidFill>
                  <a:srgbClr val="7030A0"/>
                </a:solidFill>
                <a:latin typeface="Comic Sans MS" pitchFamily="66" charset="0"/>
              </a:rPr>
              <a:t>asymmetrical</a:t>
            </a:r>
            <a:r>
              <a:rPr lang="en-GB" sz="2400" b="1" u="sng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</a:p>
          <a:p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  early IOR view “petal diagram”</a:t>
            </a:r>
          </a:p>
          <a:p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  led to a less balanced view </a:t>
            </a:r>
          </a:p>
          <a:p>
            <a:pPr>
              <a:buFontTx/>
              <a:buChar char="-"/>
            </a:pPr>
            <a:endParaRPr lang="en-GB" sz="2400" b="1" u="sng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remote partners constrained by    </a:t>
            </a:r>
            <a:r>
              <a:rPr lang="en-GB" sz="2400" b="1" u="sng" dirty="0" smtClean="0">
                <a:solidFill>
                  <a:srgbClr val="7030A0"/>
                </a:solidFill>
                <a:latin typeface="Comic Sans MS" pitchFamily="66" charset="0"/>
              </a:rPr>
              <a:t>organisational distance</a:t>
            </a:r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 between level of representation &amp; policy source </a:t>
            </a:r>
            <a:endParaRPr lang="en-GB" sz="24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5384C-85D8-4FEF-B065-F287074FD6A8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695528" cy="4114800"/>
          </a:xfrm>
        </p:spPr>
        <p:txBody>
          <a:bodyPr>
            <a:normAutofit lnSpcReduction="10000"/>
          </a:bodyPr>
          <a:lstStyle/>
          <a:p>
            <a:endParaRPr lang="en-GB" sz="24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ESRC </a:t>
            </a:r>
            <a:r>
              <a:rPr lang="en-GB" sz="2400" b="1" dirty="0" err="1" smtClean="0">
                <a:solidFill>
                  <a:srgbClr val="7030A0"/>
                </a:solidFill>
                <a:latin typeface="Comic Sans MS" pitchFamily="66" charset="0"/>
              </a:rPr>
              <a:t>Droitwich</a:t>
            </a:r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 project [1969-74]   tried to capture complexity via </a:t>
            </a:r>
          </a:p>
          <a:p>
            <a:r>
              <a:rPr lang="en-GB" sz="2400" b="1" u="sng" dirty="0" smtClean="0">
                <a:solidFill>
                  <a:srgbClr val="7030A0"/>
                </a:solidFill>
                <a:latin typeface="Comic Sans MS" pitchFamily="66" charset="0"/>
              </a:rPr>
              <a:t>fan charts</a:t>
            </a:r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 all on a common base</a:t>
            </a:r>
            <a:r>
              <a:rPr lang="en-GB" sz="2400" b="1" u="sng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</a:p>
          <a:p>
            <a:endParaRPr lang="en-GB" sz="2400" b="1" u="sng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Interlinked </a:t>
            </a:r>
            <a:r>
              <a:rPr lang="en-GB" sz="2400" b="1" u="sng" dirty="0" smtClean="0">
                <a:solidFill>
                  <a:srgbClr val="7030A0"/>
                </a:solidFill>
                <a:latin typeface="Comic Sans MS" pitchFamily="66" charset="0"/>
              </a:rPr>
              <a:t>policy systems</a:t>
            </a:r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 with many superimposed </a:t>
            </a:r>
            <a:r>
              <a:rPr lang="en-GB" sz="2400" b="1" u="sng" dirty="0" smtClean="0">
                <a:solidFill>
                  <a:srgbClr val="7030A0"/>
                </a:solidFill>
                <a:latin typeface="Comic Sans MS" pitchFamily="66" charset="0"/>
              </a:rPr>
              <a:t>decision networks</a:t>
            </a:r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 as overlays </a:t>
            </a:r>
            <a:endParaRPr lang="en-GB" sz="2400" b="1" u="sng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How to plot institutions/individuals?</a:t>
            </a:r>
          </a:p>
          <a:p>
            <a:endParaRPr lang="en-GB" sz="24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Scope now for redesign using GIS type technology </a:t>
            </a:r>
          </a:p>
          <a:p>
            <a:endParaRPr lang="en-GB" sz="24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endParaRPr lang="en-GB" sz="24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C6B11-0F6D-4F49-B831-39856D7B1F68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551512" cy="4114800"/>
          </a:xfrm>
        </p:spPr>
        <p:txBody>
          <a:bodyPr>
            <a:normAutofit/>
          </a:bodyPr>
          <a:lstStyle/>
          <a:p>
            <a:endParaRPr lang="en-GB" sz="24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Where are we now?</a:t>
            </a:r>
          </a:p>
          <a:p>
            <a:pPr>
              <a:buFontTx/>
              <a:buChar char="-"/>
            </a:pPr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400" b="1" u="sng" dirty="0" smtClean="0">
                <a:solidFill>
                  <a:srgbClr val="7030A0"/>
                </a:solidFill>
                <a:latin typeface="Comic Sans MS" pitchFamily="66" charset="0"/>
              </a:rPr>
              <a:t>Wide influence</a:t>
            </a:r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 outside OR &amp; UK</a:t>
            </a:r>
          </a:p>
          <a:p>
            <a:pPr>
              <a:buFontTx/>
              <a:buChar char="-"/>
            </a:pPr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 Varied academic &amp; practice </a:t>
            </a:r>
            <a:r>
              <a:rPr lang="en-GB" sz="2400" b="1" u="sng" dirty="0" smtClean="0">
                <a:solidFill>
                  <a:srgbClr val="7030A0"/>
                </a:solidFill>
                <a:latin typeface="Comic Sans MS" pitchFamily="66" charset="0"/>
              </a:rPr>
              <a:t>links</a:t>
            </a:r>
          </a:p>
          <a:p>
            <a:pPr>
              <a:buFontTx/>
              <a:buChar char="-"/>
            </a:pPr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 Current </a:t>
            </a:r>
            <a:r>
              <a:rPr lang="en-GB" sz="2400" b="1" u="sng" dirty="0" smtClean="0">
                <a:solidFill>
                  <a:srgbClr val="7030A0"/>
                </a:solidFill>
                <a:latin typeface="Comic Sans MS" pitchFamily="66" charset="0"/>
              </a:rPr>
              <a:t>research deficit</a:t>
            </a:r>
          </a:p>
          <a:p>
            <a:pPr>
              <a:buFontTx/>
              <a:buChar char="-"/>
            </a:pPr>
            <a:endParaRPr lang="en-GB" sz="24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Recent policy priorities: UK + other</a:t>
            </a:r>
          </a:p>
          <a:p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2 challenges: </a:t>
            </a:r>
            <a:r>
              <a:rPr lang="en-GB" sz="2400" b="1" u="sng" dirty="0" smtClean="0">
                <a:solidFill>
                  <a:srgbClr val="7030A0"/>
                </a:solidFill>
                <a:latin typeface="Comic Sans MS" pitchFamily="66" charset="0"/>
              </a:rPr>
              <a:t>consolidation</a:t>
            </a:r>
          </a:p>
          <a:p>
            <a:pPr lvl="4">
              <a:buFontTx/>
              <a:buChar char="-"/>
            </a:pPr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400" b="1" u="sng" dirty="0" smtClean="0">
                <a:solidFill>
                  <a:srgbClr val="7030A0"/>
                </a:solidFill>
                <a:latin typeface="Comic Sans MS" pitchFamily="66" charset="0"/>
              </a:rPr>
              <a:t>rejuvenation</a:t>
            </a:r>
          </a:p>
          <a:p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Case for investing in 	</a:t>
            </a:r>
            <a:r>
              <a:rPr lang="en-GB" sz="2400" b="1" u="sng" dirty="0" smtClean="0">
                <a:solidFill>
                  <a:srgbClr val="7030A0"/>
                </a:solidFill>
                <a:latin typeface="Comic Sans MS" pitchFamily="66" charset="0"/>
              </a:rPr>
              <a:t>skills/technology/research</a:t>
            </a:r>
            <a:endParaRPr lang="en-GB" sz="2400" b="1" u="sng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5384C-85D8-4FEF-B065-F287074FD6A8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79504" cy="4114800"/>
          </a:xfrm>
        </p:spPr>
        <p:txBody>
          <a:bodyPr>
            <a:normAutofit/>
          </a:bodyPr>
          <a:lstStyle/>
          <a:p>
            <a:endParaRPr lang="en-GB" sz="24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Appropriate skills? Structuring </a:t>
            </a:r>
          </a:p>
          <a:p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    + interaction “</a:t>
            </a:r>
            <a:r>
              <a:rPr lang="en-GB" sz="2400" b="1" u="sng" dirty="0" smtClean="0">
                <a:solidFill>
                  <a:srgbClr val="7030A0"/>
                </a:solidFill>
                <a:latin typeface="Comic Sans MS" pitchFamily="66" charset="0"/>
              </a:rPr>
              <a:t>trans-analytic”</a:t>
            </a:r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  </a:t>
            </a:r>
          </a:p>
          <a:p>
            <a:endParaRPr lang="en-GB" sz="24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Limited reservoirs in UK + abroad</a:t>
            </a:r>
          </a:p>
          <a:p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Experience in designing </a:t>
            </a:r>
            <a:r>
              <a:rPr lang="en-GB" sz="2400" b="1" u="sng" dirty="0" smtClean="0">
                <a:solidFill>
                  <a:srgbClr val="7030A0"/>
                </a:solidFill>
                <a:latin typeface="Comic Sans MS" pitchFamily="66" charset="0"/>
              </a:rPr>
              <a:t>courses</a:t>
            </a:r>
          </a:p>
          <a:p>
            <a:endParaRPr lang="en-GB" sz="2400" b="1" u="sng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GORS + </a:t>
            </a:r>
            <a:r>
              <a:rPr lang="en-GB" sz="2400" b="1" dirty="0" err="1" smtClean="0">
                <a:solidFill>
                  <a:srgbClr val="7030A0"/>
                </a:solidFill>
                <a:latin typeface="Comic Sans MS" pitchFamily="66" charset="0"/>
              </a:rPr>
              <a:t>Dstl</a:t>
            </a:r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 OR as growth points</a:t>
            </a:r>
          </a:p>
          <a:p>
            <a:pPr>
              <a:buFont typeface="Arial" charset="0"/>
              <a:buChar char="•"/>
            </a:pPr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 new interfaces with experienced</a:t>
            </a:r>
          </a:p>
          <a:p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   policy people - Masters courses?</a:t>
            </a:r>
          </a:p>
          <a:p>
            <a:endParaRPr lang="en-GB" sz="24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5384C-85D8-4FEF-B065-F287074FD6A8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335488" cy="4114800"/>
          </a:xfrm>
        </p:spPr>
        <p:txBody>
          <a:bodyPr>
            <a:normAutofit lnSpcReduction="10000"/>
          </a:bodyPr>
          <a:lstStyle/>
          <a:p>
            <a:endParaRPr lang="en-GB" sz="24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Technology?  </a:t>
            </a:r>
            <a:r>
              <a:rPr lang="en-GB" sz="2400" b="1" u="sng" dirty="0" smtClean="0">
                <a:solidFill>
                  <a:srgbClr val="7030A0"/>
                </a:solidFill>
                <a:latin typeface="Comic Sans MS" pitchFamily="66" charset="0"/>
              </a:rPr>
              <a:t>intermediate</a:t>
            </a:r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 - for </a:t>
            </a:r>
            <a:r>
              <a:rPr lang="en-GB" sz="2400" b="1" i="1" dirty="0" smtClean="0">
                <a:solidFill>
                  <a:srgbClr val="7030A0"/>
                </a:solidFill>
                <a:latin typeface="Comic Sans MS" pitchFamily="66" charset="0"/>
              </a:rPr>
              <a:t>communication</a:t>
            </a:r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 about structures</a:t>
            </a:r>
          </a:p>
          <a:p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   SCA emphases is on </a:t>
            </a:r>
          </a:p>
          <a:p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400" b="1" u="sng" dirty="0" smtClean="0">
                <a:solidFill>
                  <a:srgbClr val="7030A0"/>
                </a:solidFill>
                <a:latin typeface="Comic Sans MS" pitchFamily="66" charset="0"/>
              </a:rPr>
              <a:t>public policy</a:t>
            </a:r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 &amp; </a:t>
            </a:r>
            <a:r>
              <a:rPr lang="en-GB" sz="2400" b="1" u="sng" dirty="0" smtClean="0">
                <a:solidFill>
                  <a:srgbClr val="7030A0"/>
                </a:solidFill>
                <a:latin typeface="Comic Sans MS" pitchFamily="66" charset="0"/>
              </a:rPr>
              <a:t>decision dynamics</a:t>
            </a:r>
          </a:p>
          <a:p>
            <a:endParaRPr lang="en-GB" sz="24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Workshop design: wide experience</a:t>
            </a:r>
          </a:p>
          <a:p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Software as option [1990 – 2011]</a:t>
            </a:r>
          </a:p>
          <a:p>
            <a:endParaRPr lang="en-GB" sz="2400" b="1" u="sng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Future? New media, global network investment. + value of a quick pilot with software users</a:t>
            </a:r>
            <a:endParaRPr lang="en-GB" sz="24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5384C-85D8-4FEF-B065-F287074FD6A8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335488" cy="4114800"/>
          </a:xfrm>
        </p:spPr>
        <p:txBody>
          <a:bodyPr>
            <a:normAutofit/>
          </a:bodyPr>
          <a:lstStyle/>
          <a:p>
            <a:endParaRPr lang="en-GB" sz="24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Research sponsors vital:</a:t>
            </a:r>
          </a:p>
          <a:p>
            <a:pPr lvl="1"/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ESRC as initial gateway?</a:t>
            </a:r>
          </a:p>
          <a:p>
            <a:endParaRPr lang="en-GB" sz="24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Partners in academic schools [OR + other], government links [UK +]</a:t>
            </a:r>
          </a:p>
          <a:p>
            <a:endParaRPr lang="en-GB" sz="24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Themes: workshop evaluation</a:t>
            </a:r>
          </a:p>
          <a:p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	   water policy as big issue?</a:t>
            </a:r>
          </a:p>
          <a:p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	   extending research tools </a:t>
            </a:r>
          </a:p>
          <a:p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		++++</a:t>
            </a:r>
            <a:endParaRPr lang="en-GB" sz="24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5384C-85D8-4FEF-B065-F287074FD6A8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24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Challenges of action planning</a:t>
            </a:r>
          </a:p>
          <a:p>
            <a:pPr>
              <a:buFontTx/>
              <a:buChar char="-"/>
            </a:pPr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 OR Society Public Policy SIG as</a:t>
            </a:r>
          </a:p>
          <a:p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   a bridge </a:t>
            </a:r>
            <a:r>
              <a:rPr lang="en-GB" sz="2400" b="1" u="sng" dirty="0" smtClean="0">
                <a:solidFill>
                  <a:srgbClr val="7030A0"/>
                </a:solidFill>
                <a:latin typeface="Comic Sans MS" pitchFamily="66" charset="0"/>
              </a:rPr>
              <a:t>public</a:t>
            </a:r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 &amp; </a:t>
            </a:r>
            <a:r>
              <a:rPr lang="en-GB" sz="2400" b="1" u="sng" dirty="0" smtClean="0">
                <a:solidFill>
                  <a:srgbClr val="7030A0"/>
                </a:solidFill>
                <a:latin typeface="Comic Sans MS" pitchFamily="66" charset="0"/>
              </a:rPr>
              <a:t>policy</a:t>
            </a:r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 in UK</a:t>
            </a:r>
          </a:p>
          <a:p>
            <a:endParaRPr lang="en-GB" sz="24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- Timing &amp; logistic questions</a:t>
            </a:r>
          </a:p>
          <a:p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- Resourcing questions </a:t>
            </a:r>
          </a:p>
          <a:p>
            <a:endParaRPr lang="en-GB" sz="24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Strategy for expanding?	international linkage</a:t>
            </a:r>
          </a:p>
          <a:p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	- Europe &amp; global</a:t>
            </a:r>
            <a:endParaRPr lang="en-GB" sz="24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5384C-85D8-4FEF-B065-F287074FD6A8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20688" y="4343400"/>
            <a:ext cx="5551512" cy="4114800"/>
          </a:xfrm>
        </p:spPr>
        <p:txBody>
          <a:bodyPr>
            <a:normAutofit lnSpcReduction="10000"/>
          </a:bodyPr>
          <a:lstStyle/>
          <a:p>
            <a:endParaRPr lang="en-GB" sz="24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Outline design for an initial 	workshop session</a:t>
            </a:r>
          </a:p>
          <a:p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	[during PP SIG in November?]</a:t>
            </a:r>
          </a:p>
          <a:p>
            <a:endParaRPr lang="en-GB" sz="24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Examples of [some] decision areas</a:t>
            </a:r>
          </a:p>
          <a:p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Review choices, options, criteria ..</a:t>
            </a:r>
          </a:p>
          <a:p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Aim for a 1</a:t>
            </a:r>
            <a:r>
              <a:rPr lang="en-GB" sz="2400" b="1" baseline="30000" dirty="0" smtClean="0">
                <a:solidFill>
                  <a:srgbClr val="7030A0"/>
                </a:solidFill>
                <a:latin typeface="Comic Sans MS" pitchFamily="66" charset="0"/>
              </a:rPr>
              <a:t>st</a:t>
            </a:r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 progress package </a:t>
            </a:r>
          </a:p>
          <a:p>
            <a:endParaRPr lang="en-GB" sz="24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Follow up with further structuring in [various] wider groupings</a:t>
            </a:r>
          </a:p>
          <a:p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endParaRPr lang="en-GB" sz="24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5384C-85D8-4FEF-B065-F287074FD6A8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80728" y="4427984"/>
            <a:ext cx="5184576" cy="4114800"/>
          </a:xfrm>
        </p:spPr>
        <p:txBody>
          <a:bodyPr>
            <a:normAutofit/>
          </a:bodyPr>
          <a:lstStyle/>
          <a:p>
            <a:endParaRPr lang="en-GB" sz="24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A bold claim for OR!</a:t>
            </a:r>
          </a:p>
          <a:p>
            <a:pPr>
              <a:buFontTx/>
              <a:buChar char="-"/>
            </a:pPr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400" b="1" u="sng" dirty="0" smtClean="0">
                <a:solidFill>
                  <a:srgbClr val="7030A0"/>
                </a:solidFill>
                <a:latin typeface="Comic Sans MS" pitchFamily="66" charset="0"/>
              </a:rPr>
              <a:t>but</a:t>
            </a:r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 need to learn from others</a:t>
            </a:r>
          </a:p>
          <a:p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Potential to offer </a:t>
            </a:r>
            <a:r>
              <a:rPr lang="en-GB" sz="2400" b="1" u="sng" dirty="0" smtClean="0">
                <a:solidFill>
                  <a:srgbClr val="7030A0"/>
                </a:solidFill>
                <a:latin typeface="Comic Sans MS" pitchFamily="66" charset="0"/>
              </a:rPr>
              <a:t>useful</a:t>
            </a:r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 theory 		[to all these others]</a:t>
            </a:r>
          </a:p>
          <a:p>
            <a:endParaRPr lang="en-GB" sz="24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My brief </a:t>
            </a:r>
            <a:r>
              <a:rPr lang="en-GB" sz="2400" b="1" u="sng" dirty="0" smtClean="0">
                <a:solidFill>
                  <a:srgbClr val="7030A0"/>
                </a:solidFill>
                <a:latin typeface="Comic Sans MS" pitchFamily="66" charset="0"/>
              </a:rPr>
              <a:t>transitiona</a:t>
            </a:r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l project</a:t>
            </a:r>
          </a:p>
          <a:p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Direct outcomes include:</a:t>
            </a:r>
          </a:p>
          <a:p>
            <a:pPr>
              <a:buFont typeface="Arial" pitchFamily="34" charset="0"/>
              <a:buChar char="•"/>
            </a:pPr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400" b="1" u="sng" dirty="0" smtClean="0">
                <a:solidFill>
                  <a:srgbClr val="7030A0"/>
                </a:solidFill>
                <a:latin typeface="Comic Sans MS" pitchFamily="66" charset="0"/>
              </a:rPr>
              <a:t>joint event</a:t>
            </a:r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 with civil service</a:t>
            </a:r>
          </a:p>
          <a:p>
            <a:pPr>
              <a:buFont typeface="Arial" pitchFamily="34" charset="0"/>
              <a:buChar char="•"/>
            </a:pPr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 now a new </a:t>
            </a:r>
            <a:r>
              <a:rPr lang="en-GB" sz="2400" b="1" u="sng" dirty="0" smtClean="0">
                <a:solidFill>
                  <a:srgbClr val="7030A0"/>
                </a:solidFill>
                <a:latin typeface="Comic Sans MS" pitchFamily="66" charset="0"/>
              </a:rPr>
              <a:t>SIG for public policy </a:t>
            </a:r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		with a </a:t>
            </a:r>
            <a:r>
              <a:rPr lang="en-GB" sz="2400" b="1" i="1" dirty="0" smtClean="0">
                <a:solidFill>
                  <a:srgbClr val="7030A0"/>
                </a:solidFill>
                <a:latin typeface="Comic Sans MS" pitchFamily="66" charset="0"/>
              </a:rPr>
              <a:t>design focus </a:t>
            </a:r>
          </a:p>
          <a:p>
            <a:pPr>
              <a:buFontTx/>
              <a:buChar char="-"/>
            </a:pPr>
            <a:endParaRPr lang="en-GB" sz="24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5384C-85D8-4FEF-B065-F287074FD6A8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24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There is much “data” to be mined</a:t>
            </a:r>
          </a:p>
          <a:p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in various places &amp; formats</a:t>
            </a:r>
          </a:p>
          <a:p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- much of it in people’s heads</a:t>
            </a:r>
          </a:p>
          <a:p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- also much now in electronic form</a:t>
            </a:r>
          </a:p>
          <a:p>
            <a:endParaRPr lang="en-GB" sz="24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BUT who has the TIME to dig?</a:t>
            </a:r>
          </a:p>
          <a:p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  </a:t>
            </a:r>
            <a:r>
              <a:rPr lang="en-GB" sz="2400" b="1" dirty="0" err="1" smtClean="0">
                <a:solidFill>
                  <a:srgbClr val="7030A0"/>
                </a:solidFill>
                <a:latin typeface="Comic Sans MS" pitchFamily="66" charset="0"/>
              </a:rPr>
              <a:t>Postgrads</a:t>
            </a:r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? Dedicated </a:t>
            </a:r>
            <a:r>
              <a:rPr lang="en-GB" sz="2400" b="1" dirty="0" err="1" smtClean="0">
                <a:solidFill>
                  <a:srgbClr val="7030A0"/>
                </a:solidFill>
                <a:latin typeface="Comic Sans MS" pitchFamily="66" charset="0"/>
              </a:rPr>
              <a:t>govt.team</a:t>
            </a:r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? </a:t>
            </a:r>
          </a:p>
          <a:p>
            <a:endParaRPr lang="en-GB" sz="24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SIG role in reviewing priorities?</a:t>
            </a:r>
            <a:endParaRPr lang="en-GB" sz="24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5384C-85D8-4FEF-B065-F287074FD6A8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335488" cy="4114800"/>
          </a:xfrm>
        </p:spPr>
        <p:txBody>
          <a:bodyPr>
            <a:normAutofit/>
          </a:bodyPr>
          <a:lstStyle/>
          <a:p>
            <a:endParaRPr lang="en-GB" sz="24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First draft for an action plan</a:t>
            </a:r>
          </a:p>
          <a:p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   [but should be a group process!]</a:t>
            </a:r>
          </a:p>
          <a:p>
            <a:endParaRPr lang="en-GB" sz="24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Early horizons – ORS Board 8 Oct</a:t>
            </a:r>
          </a:p>
          <a:p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	1</a:t>
            </a:r>
            <a:r>
              <a:rPr lang="en-GB" sz="2400" b="1" baseline="30000" dirty="0" smtClean="0">
                <a:solidFill>
                  <a:srgbClr val="7030A0"/>
                </a:solidFill>
                <a:latin typeface="Comic Sans MS" pitchFamily="66" charset="0"/>
              </a:rPr>
              <a:t>st</a:t>
            </a:r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 SIG meeting [17 Nov?]</a:t>
            </a:r>
          </a:p>
          <a:p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	early taster workshops</a:t>
            </a:r>
          </a:p>
          <a:p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	early software upgrade</a:t>
            </a:r>
          </a:p>
          <a:p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 	early research meeting</a:t>
            </a:r>
          </a:p>
          <a:p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	priority promotions </a:t>
            </a:r>
            <a:r>
              <a:rPr lang="en-GB" sz="2400" b="1" dirty="0" err="1" smtClean="0">
                <a:solidFill>
                  <a:srgbClr val="7030A0"/>
                </a:solidFill>
                <a:latin typeface="Comic Sans MS" pitchFamily="66" charset="0"/>
              </a:rPr>
              <a:t>eg</a:t>
            </a:r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 water</a:t>
            </a:r>
            <a:endParaRPr lang="en-GB" sz="24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5384C-85D8-4FEF-B065-F287074FD6A8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08720" y="4283968"/>
            <a:ext cx="4968552" cy="4114800"/>
          </a:xfrm>
        </p:spPr>
        <p:txBody>
          <a:bodyPr>
            <a:normAutofit fontScale="92500" lnSpcReduction="10000"/>
          </a:bodyPr>
          <a:lstStyle/>
          <a:p>
            <a:endParaRPr lang="en-GB" sz="24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Characteristics of </a:t>
            </a:r>
            <a:r>
              <a:rPr lang="en-GB" sz="2400" b="1" u="sng" dirty="0" smtClean="0">
                <a:solidFill>
                  <a:srgbClr val="7030A0"/>
                </a:solidFill>
                <a:latin typeface="Comic Sans MS" pitchFamily="66" charset="0"/>
              </a:rPr>
              <a:t>public</a:t>
            </a:r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 policy</a:t>
            </a:r>
          </a:p>
          <a:p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	    [vs. business strategy]</a:t>
            </a:r>
          </a:p>
          <a:p>
            <a:pPr marL="0" lvl="1">
              <a:buFont typeface="Arial" pitchFamily="34" charset="0"/>
              <a:buChar char="•"/>
            </a:pPr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 multiple sources of </a:t>
            </a:r>
            <a:r>
              <a:rPr lang="en-GB" sz="2400" b="1" u="sng" dirty="0" smtClean="0">
                <a:solidFill>
                  <a:srgbClr val="7030A0"/>
                </a:solidFill>
                <a:latin typeface="Comic Sans MS" pitchFamily="66" charset="0"/>
              </a:rPr>
              <a:t>accountability</a:t>
            </a:r>
          </a:p>
          <a:p>
            <a:pPr marL="0" lvl="1">
              <a:buFont typeface="Arial" pitchFamily="34" charset="0"/>
              <a:buChar char="•"/>
            </a:pPr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 policies as a </a:t>
            </a:r>
            <a:r>
              <a:rPr lang="en-GB" sz="2400" b="1" u="sng" dirty="0" smtClean="0">
                <a:solidFill>
                  <a:srgbClr val="7030A0"/>
                </a:solidFill>
                <a:latin typeface="Comic Sans MS" pitchFamily="66" charset="0"/>
              </a:rPr>
              <a:t>generic</a:t>
            </a:r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 influence</a:t>
            </a:r>
          </a:p>
          <a:p>
            <a:pPr marL="0" lvl="1"/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</a:p>
          <a:p>
            <a:pPr marL="0" lvl="1">
              <a:buFont typeface="Wingdings"/>
              <a:buChar char="Ø"/>
            </a:pPr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 challenges of </a:t>
            </a:r>
            <a:r>
              <a:rPr lang="en-GB" sz="2400" b="1" u="sng" dirty="0" smtClean="0">
                <a:solidFill>
                  <a:srgbClr val="7030A0"/>
                </a:solidFill>
                <a:latin typeface="Comic Sans MS" pitchFamily="66" charset="0"/>
              </a:rPr>
              <a:t>requisite variety</a:t>
            </a:r>
            <a:endParaRPr lang="en-GB" sz="24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marL="0" lvl="2">
              <a:buFont typeface="Wingdings"/>
              <a:buChar char="Ø"/>
            </a:pPr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 challenges of </a:t>
            </a:r>
            <a:r>
              <a:rPr lang="en-GB" sz="2400" b="1" u="sng" dirty="0" smtClean="0">
                <a:solidFill>
                  <a:srgbClr val="7030A0"/>
                </a:solidFill>
                <a:latin typeface="Comic Sans MS" pitchFamily="66" charset="0"/>
              </a:rPr>
              <a:t>policy design</a:t>
            </a:r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:	</a:t>
            </a:r>
          </a:p>
          <a:p>
            <a:pPr marL="457200" lvl="3">
              <a:buFontTx/>
              <a:buChar char="-"/>
            </a:pPr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 specificity &amp; compatibility</a:t>
            </a:r>
          </a:p>
          <a:p>
            <a:pPr marL="0" lvl="2"/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    - policy </a:t>
            </a:r>
            <a:r>
              <a:rPr lang="en-GB" sz="2400" b="1" u="sng" dirty="0" smtClean="0">
                <a:solidFill>
                  <a:srgbClr val="7030A0"/>
                </a:solidFill>
                <a:latin typeface="Comic Sans MS" pitchFamily="66" charset="0"/>
              </a:rPr>
              <a:t>stress</a:t>
            </a:r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 &amp; </a:t>
            </a:r>
            <a:r>
              <a:rPr lang="en-GB" sz="2400" b="1" u="sng" dirty="0" smtClean="0">
                <a:solidFill>
                  <a:srgbClr val="7030A0"/>
                </a:solidFill>
                <a:latin typeface="Comic Sans MS" pitchFamily="66" charset="0"/>
              </a:rPr>
              <a:t>erosion</a:t>
            </a:r>
          </a:p>
          <a:p>
            <a:pPr marL="0" lvl="2"/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    – the policy agent’s perspective</a:t>
            </a:r>
          </a:p>
          <a:p>
            <a:pPr marL="0" lvl="2"/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    - </a:t>
            </a:r>
            <a:r>
              <a:rPr lang="en-GB" sz="2400" b="1" u="sng" dirty="0" smtClean="0">
                <a:solidFill>
                  <a:srgbClr val="7030A0"/>
                </a:solidFill>
                <a:latin typeface="Comic Sans MS" pitchFamily="66" charset="0"/>
              </a:rPr>
              <a:t>appropriate engagement</a:t>
            </a:r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 of 	stakeholders in policy design</a:t>
            </a:r>
          </a:p>
          <a:p>
            <a:pPr marL="0" lvl="1">
              <a:buFontTx/>
              <a:buChar char="-"/>
            </a:pPr>
            <a:endParaRPr lang="en-GB" sz="2400" b="1" dirty="0" smtClean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5384C-85D8-4FEF-B065-F287074FD6A8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119464" cy="4114800"/>
          </a:xfrm>
        </p:spPr>
        <p:txBody>
          <a:bodyPr>
            <a:normAutofit/>
          </a:bodyPr>
          <a:lstStyle/>
          <a:p>
            <a:endParaRPr lang="en-GB" sz="24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A succession of transitions –</a:t>
            </a:r>
          </a:p>
          <a:p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   one OR veteran’s career story</a:t>
            </a:r>
          </a:p>
          <a:p>
            <a:pPr marL="180000"/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	</a:t>
            </a:r>
          </a:p>
          <a:p>
            <a:pPr marL="180000">
              <a:buFont typeface="Arial" pitchFamily="34" charset="0"/>
              <a:buChar char="•"/>
            </a:pPr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 a naive start</a:t>
            </a:r>
          </a:p>
          <a:p>
            <a:pPr marL="180000">
              <a:buFont typeface="Arial" pitchFamily="34" charset="0"/>
              <a:buChar char="•"/>
            </a:pPr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 exposed to diffuse processes</a:t>
            </a:r>
          </a:p>
          <a:p>
            <a:pPr marL="180000">
              <a:buFont typeface="Arial" pitchFamily="34" charset="0"/>
              <a:buChar char="•"/>
            </a:pPr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 innovation via action research</a:t>
            </a:r>
          </a:p>
          <a:p>
            <a:pPr marL="180000">
              <a:buFont typeface="Arial" pitchFamily="34" charset="0"/>
              <a:buChar char="•"/>
            </a:pPr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 from analyst to facilitator</a:t>
            </a:r>
          </a:p>
          <a:p>
            <a:pPr marL="180000">
              <a:buFont typeface="Arial" pitchFamily="34" charset="0"/>
              <a:buChar char="•"/>
            </a:pPr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 inter-organisational research</a:t>
            </a:r>
          </a:p>
          <a:p>
            <a:pPr marL="180000">
              <a:buFont typeface="Arial" pitchFamily="34" charset="0"/>
              <a:buChar char="•"/>
            </a:pPr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 international diffusion </a:t>
            </a:r>
          </a:p>
          <a:p>
            <a:pPr marL="180000">
              <a:buFont typeface="Arial" pitchFamily="34" charset="0"/>
              <a:buChar char="•"/>
            </a:pPr>
            <a:endParaRPr lang="en-GB" sz="2400" b="1" dirty="0" smtClean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5384C-85D8-4FEF-B065-F287074FD6A8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767536" cy="4114800"/>
          </a:xfrm>
        </p:spPr>
        <p:txBody>
          <a:bodyPr>
            <a:normAutofit/>
          </a:bodyPr>
          <a:lstStyle/>
          <a:p>
            <a:endParaRPr lang="en-GB" sz="24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A distinctive </a:t>
            </a:r>
            <a:r>
              <a:rPr lang="en-GB" sz="2400" b="1" u="sng" dirty="0" smtClean="0">
                <a:solidFill>
                  <a:srgbClr val="7030A0"/>
                </a:solidFill>
                <a:latin typeface="Comic Sans MS" pitchFamily="66" charset="0"/>
              </a:rPr>
              <a:t>process</a:t>
            </a:r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 view of planning</a:t>
            </a:r>
          </a:p>
          <a:p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Decisions + </a:t>
            </a:r>
            <a:r>
              <a:rPr lang="en-GB" sz="2400" b="1" u="sng" dirty="0" smtClean="0">
                <a:solidFill>
                  <a:srgbClr val="7030A0"/>
                </a:solidFill>
                <a:latin typeface="Comic Sans MS" pitchFamily="66" charset="0"/>
              </a:rPr>
              <a:t>uncertainty</a:t>
            </a:r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 as drivers </a:t>
            </a:r>
          </a:p>
          <a:p>
            <a:r>
              <a:rPr lang="en-GB" sz="2400" b="1" u="sng" dirty="0" smtClean="0">
                <a:solidFill>
                  <a:srgbClr val="7030A0"/>
                </a:solidFill>
                <a:latin typeface="Comic Sans MS" pitchFamily="66" charset="0"/>
              </a:rPr>
              <a:t>3 types</a:t>
            </a:r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 of uncertainty source</a:t>
            </a:r>
          </a:p>
          <a:p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A framework for </a:t>
            </a:r>
            <a:r>
              <a:rPr lang="en-GB" sz="2400" b="1" u="sng" dirty="0" smtClean="0">
                <a:solidFill>
                  <a:srgbClr val="7030A0"/>
                </a:solidFill>
                <a:latin typeface="Comic Sans MS" pitchFamily="66" charset="0"/>
              </a:rPr>
              <a:t>staged progress </a:t>
            </a:r>
          </a:p>
          <a:p>
            <a:endParaRPr lang="en-GB" sz="2400" b="1" u="sng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Graphical </a:t>
            </a:r>
            <a:r>
              <a:rPr lang="en-GB" sz="2400" b="1" u="sng" dirty="0" smtClean="0">
                <a:solidFill>
                  <a:srgbClr val="7030A0"/>
                </a:solidFill>
                <a:latin typeface="Comic Sans MS" pitchFamily="66" charset="0"/>
              </a:rPr>
              <a:t>communication tools</a:t>
            </a:r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 for structuring problems </a:t>
            </a:r>
            <a:r>
              <a:rPr lang="en-GB" sz="2400" b="1" u="sng" dirty="0" smtClean="0">
                <a:solidFill>
                  <a:srgbClr val="7030A0"/>
                </a:solidFill>
                <a:latin typeface="Comic Sans MS" pitchFamily="66" charset="0"/>
              </a:rPr>
              <a:t>&amp; progress</a:t>
            </a:r>
          </a:p>
          <a:p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Designs for </a:t>
            </a:r>
            <a:r>
              <a:rPr lang="en-GB" sz="2400" b="1" u="sng" dirty="0" smtClean="0">
                <a:solidFill>
                  <a:srgbClr val="7030A0"/>
                </a:solidFill>
                <a:latin typeface="Comic Sans MS" pitchFamily="66" charset="0"/>
              </a:rPr>
              <a:t>engagement</a:t>
            </a:r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</a:p>
          <a:p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	- Technical/political balance</a:t>
            </a:r>
            <a:endParaRPr lang="en-GB" sz="24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5384C-85D8-4FEF-B065-F287074FD6A8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191472" cy="4189040"/>
          </a:xfrm>
        </p:spPr>
        <p:txBody>
          <a:bodyPr>
            <a:noAutofit/>
          </a:bodyPr>
          <a:lstStyle/>
          <a:p>
            <a:endParaRPr lang="en-GB" sz="24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Books [&amp; articles] + translations</a:t>
            </a:r>
          </a:p>
          <a:p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  first policy book – 1969 [local 	government focus]</a:t>
            </a:r>
          </a:p>
          <a:p>
            <a:pPr marL="180000"/>
            <a:endParaRPr lang="en-GB" sz="24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marL="180000"/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Workshops – many, with varied     stories: Brazil 1984 v NZ 2009</a:t>
            </a:r>
          </a:p>
          <a:p>
            <a:pPr marL="180000"/>
            <a:endParaRPr lang="en-GB" sz="24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marL="180000"/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Software - global diffusion:</a:t>
            </a:r>
          </a:p>
          <a:p>
            <a:pPr marL="180000"/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	current gap &amp; opportunity</a:t>
            </a:r>
          </a:p>
          <a:p>
            <a:pPr marL="180000"/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Training: immersive designs 	 </a:t>
            </a:r>
            <a:endParaRPr lang="en-GB" sz="24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C6B11-0F6D-4F49-B831-39856D7B1F68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84213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047456" cy="4114800"/>
          </a:xfrm>
        </p:spPr>
        <p:txBody>
          <a:bodyPr>
            <a:normAutofit/>
          </a:bodyPr>
          <a:lstStyle/>
          <a:p>
            <a:endParaRPr lang="en-GB" sz="2400" b="1" dirty="0" smtClean="0">
              <a:solidFill>
                <a:srgbClr val="7030A0"/>
              </a:solidFill>
            </a:endParaRPr>
          </a:p>
          <a:p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The [current] SCA toolkit: </a:t>
            </a:r>
          </a:p>
          <a:p>
            <a:pPr>
              <a:buFont typeface="Arial" pitchFamily="34" charset="0"/>
              <a:buChar char="•"/>
            </a:pPr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 a process perspective 				[dynamic] 		</a:t>
            </a:r>
          </a:p>
          <a:p>
            <a:endParaRPr lang="en-GB" sz="24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Main focus: structuring:</a:t>
            </a:r>
          </a:p>
          <a:p>
            <a:pPr>
              <a:buFont typeface="Arial" pitchFamily="34" charset="0"/>
              <a:buChar char="•"/>
            </a:pPr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400" b="1" u="sng" dirty="0" smtClean="0">
                <a:solidFill>
                  <a:srgbClr val="7030A0"/>
                </a:solidFill>
                <a:latin typeface="Comic Sans MS" pitchFamily="66" charset="0"/>
              </a:rPr>
              <a:t>problems</a:t>
            </a:r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 [as decision areas] </a:t>
            </a:r>
          </a:p>
          <a:p>
            <a:pPr>
              <a:buFont typeface="Arial" pitchFamily="34" charset="0"/>
              <a:buChar char="•"/>
            </a:pPr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 &amp; </a:t>
            </a:r>
            <a:r>
              <a:rPr lang="en-GB" sz="2400" b="1" u="sng" dirty="0" smtClean="0">
                <a:solidFill>
                  <a:srgbClr val="7030A0"/>
                </a:solidFill>
                <a:latin typeface="Comic Sans MS" pitchFamily="66" charset="0"/>
              </a:rPr>
              <a:t>progress</a:t>
            </a:r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 through time</a:t>
            </a:r>
          </a:p>
          <a:p>
            <a:pPr>
              <a:buFont typeface="Arial" pitchFamily="34" charset="0"/>
              <a:buChar char="•"/>
            </a:pPr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 - also designing &amp; comparing   	tools linking to more 	established OR methods      </a:t>
            </a:r>
            <a:endParaRPr lang="en-GB" sz="24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C6B11-0F6D-4F49-B831-39856D7B1F68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48680" y="4343400"/>
            <a:ext cx="5904656" cy="4117032"/>
          </a:xfrm>
        </p:spPr>
        <p:txBody>
          <a:bodyPr>
            <a:noAutofit/>
          </a:bodyPr>
          <a:lstStyle/>
          <a:p>
            <a:endParaRPr lang="en-GB" sz="2400" b="1" dirty="0" smtClean="0">
              <a:solidFill>
                <a:srgbClr val="7030A0"/>
              </a:solidFill>
            </a:endParaRPr>
          </a:p>
          <a:p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Example of an early adaptation to </a:t>
            </a:r>
            <a:r>
              <a:rPr lang="en-GB" sz="2400" b="1" u="sng" dirty="0" smtClean="0">
                <a:solidFill>
                  <a:srgbClr val="7030A0"/>
                </a:solidFill>
                <a:latin typeface="Comic Sans MS" pitchFamily="66" charset="0"/>
              </a:rPr>
              <a:t>policy design</a:t>
            </a:r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 – Berkshire 1976</a:t>
            </a:r>
          </a:p>
          <a:p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Action research – OR + planners</a:t>
            </a:r>
          </a:p>
          <a:p>
            <a:endParaRPr lang="en-GB" sz="24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Matrix of policies x growth strategies</a:t>
            </a:r>
          </a:p>
          <a:p>
            <a:r>
              <a:rPr lang="en-GB" sz="2400" b="1" i="1" dirty="0" smtClean="0">
                <a:solidFill>
                  <a:srgbClr val="7030A0"/>
                </a:solidFill>
                <a:latin typeface="Comic Sans MS" pitchFamily="66" charset="0"/>
              </a:rPr>
              <a:t>Semantic policy options </a:t>
            </a:r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as basis for design of dialogue officers/politicians</a:t>
            </a:r>
          </a:p>
          <a:p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	[also in other English counties]</a:t>
            </a:r>
          </a:p>
          <a:p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2009 New Zealand - water policy</a:t>
            </a:r>
          </a:p>
          <a:p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	created an “evaluation space” </a:t>
            </a:r>
          </a:p>
          <a:p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endParaRPr lang="en-GB" sz="24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5384C-85D8-4FEF-B065-F287074FD6A8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551512" cy="4114800"/>
          </a:xfrm>
        </p:spPr>
        <p:txBody>
          <a:bodyPr>
            <a:noAutofit/>
          </a:bodyPr>
          <a:lstStyle/>
          <a:p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From the same 1976 report</a:t>
            </a:r>
          </a:p>
          <a:p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- A version of master </a:t>
            </a:r>
            <a:r>
              <a:rPr lang="en-GB" sz="2400" b="1" u="sng" dirty="0" smtClean="0">
                <a:solidFill>
                  <a:srgbClr val="7030A0"/>
                </a:solidFill>
                <a:latin typeface="Comic Sans MS" pitchFamily="66" charset="0"/>
              </a:rPr>
              <a:t>process diagram</a:t>
            </a:r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 [Allen </a:t>
            </a:r>
            <a:r>
              <a:rPr lang="en-GB" sz="2400" b="1" dirty="0" err="1" smtClean="0">
                <a:solidFill>
                  <a:srgbClr val="7030A0"/>
                </a:solidFill>
                <a:latin typeface="Comic Sans MS" pitchFamily="66" charset="0"/>
              </a:rPr>
              <a:t>Hickling</a:t>
            </a:r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, architect]</a:t>
            </a:r>
          </a:p>
          <a:p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 [</a:t>
            </a:r>
            <a:r>
              <a:rPr lang="en-GB" sz="2400" b="1" dirty="0" err="1" smtClean="0">
                <a:solidFill>
                  <a:srgbClr val="7030A0"/>
                </a:solidFill>
                <a:latin typeface="Comic Sans MS" pitchFamily="66" charset="0"/>
              </a:rPr>
              <a:t>n.b</a:t>
            </a:r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. no use of CAD software!]</a:t>
            </a:r>
          </a:p>
          <a:p>
            <a:endParaRPr lang="en-GB" sz="24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Allen has now applied operational versions of this thinking widely in Europe – see later chapters of </a:t>
            </a:r>
            <a:r>
              <a:rPr lang="en-GB" sz="2400" b="1" dirty="0" err="1" smtClean="0">
                <a:solidFill>
                  <a:srgbClr val="7030A0"/>
                </a:solidFill>
                <a:latin typeface="Comic Sans MS" pitchFamily="66" charset="0"/>
              </a:rPr>
              <a:t>PuP</a:t>
            </a:r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[Friend &amp; </a:t>
            </a:r>
            <a:r>
              <a:rPr lang="en-GB" sz="2400" dirty="0" err="1" smtClean="0">
                <a:solidFill>
                  <a:srgbClr val="7030A0"/>
                </a:solidFill>
                <a:latin typeface="Comic Sans MS" pitchFamily="66" charset="0"/>
              </a:rPr>
              <a:t>Hickling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, </a:t>
            </a:r>
            <a:r>
              <a:rPr lang="en-GB" sz="2400" dirty="0" err="1" smtClean="0">
                <a:solidFill>
                  <a:srgbClr val="7030A0"/>
                </a:solidFill>
                <a:latin typeface="Comic Sans MS" pitchFamily="66" charset="0"/>
              </a:rPr>
              <a:t>Routledge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2004]</a:t>
            </a:r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. Has led to practical designs for policy </a:t>
            </a:r>
            <a:r>
              <a:rPr lang="en-GB" sz="2400" b="1" u="sng" dirty="0" smtClean="0">
                <a:solidFill>
                  <a:srgbClr val="7030A0"/>
                </a:solidFill>
                <a:latin typeface="Comic Sans MS" pitchFamily="66" charset="0"/>
              </a:rPr>
              <a:t>engagement</a:t>
            </a:r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 [</a:t>
            </a:r>
            <a:r>
              <a:rPr lang="en-GB" sz="2400" b="1" dirty="0" err="1" smtClean="0">
                <a:solidFill>
                  <a:srgbClr val="7030A0"/>
                </a:solidFill>
                <a:latin typeface="Comic Sans MS" pitchFamily="66" charset="0"/>
              </a:rPr>
              <a:t>PuP</a:t>
            </a:r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 Fig102] </a:t>
            </a:r>
            <a:endParaRPr lang="en-GB" sz="24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5384C-85D8-4FEF-B065-F287074FD6A8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114F3-77F6-4F05-9EA7-09729A939FF2}" type="datetime1">
              <a:rPr lang="en-GB" smtClean="0"/>
              <a:pPr/>
              <a:t>16/09/2014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C32A-68DB-4760-932F-427B7DA0833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DDD0B-C4E6-4C40-B83A-1F2F6FE81842}" type="datetime1">
              <a:rPr lang="en-GB" smtClean="0"/>
              <a:pPr/>
              <a:t>16/09/2014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C32A-68DB-4760-932F-427B7DA0833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A12DC-A653-4742-BCCA-81D9262105D4}" type="datetime1">
              <a:rPr lang="en-GB" smtClean="0"/>
              <a:pPr/>
              <a:t>16/09/2014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C32A-68DB-4760-932F-427B7DA0833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26CBB-2501-4C21-B9E0-2CAE346BA57B}" type="datetime1">
              <a:rPr lang="en-GB" smtClean="0"/>
              <a:pPr/>
              <a:t>16/09/2014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C32A-68DB-4760-932F-427B7DA0833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13A07-DD8D-4CC3-A299-5CAC082D7164}" type="datetime1">
              <a:rPr lang="en-GB" smtClean="0"/>
              <a:pPr/>
              <a:t>16/09/2014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C32A-68DB-4760-932F-427B7DA0833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CF5F7-6C6B-4262-88CE-C2CFF9009547}" type="datetime1">
              <a:rPr lang="en-GB" smtClean="0"/>
              <a:pPr/>
              <a:t>16/09/2014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C32A-68DB-4760-932F-427B7DA0833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8C3F8-26C8-44CA-91E4-44650C41C0F8}" type="datetime1">
              <a:rPr lang="en-GB" smtClean="0"/>
              <a:pPr/>
              <a:t>16/09/2014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C32A-68DB-4760-932F-427B7DA0833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9CDA4-749C-4949-8B11-2F069257A9E2}" type="datetime1">
              <a:rPr lang="en-GB" smtClean="0"/>
              <a:pPr/>
              <a:t>16/09/2014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C32A-68DB-4760-932F-427B7DA0833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9D6DD-3531-4C90-A291-88891EAF798F}" type="datetime1">
              <a:rPr lang="en-GB" smtClean="0"/>
              <a:pPr/>
              <a:t>16/09/2014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C32A-68DB-4760-932F-427B7DA0833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8C15C-E0B1-4C9A-8545-F951081DD6FA}" type="datetime1">
              <a:rPr lang="en-GB" smtClean="0"/>
              <a:pPr/>
              <a:t>16/09/2014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C32A-68DB-4760-932F-427B7DA0833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88C9D-A020-4F61-9082-3BE672C0F1DD}" type="datetime1">
              <a:rPr lang="en-GB" smtClean="0"/>
              <a:pPr/>
              <a:t>16/09/2014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C32A-68DB-4760-932F-427B7DA0833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A7C9D-1E2C-4ADB-BAA3-4C12D5087F54}" type="datetime1">
              <a:rPr lang="en-GB" smtClean="0"/>
              <a:pPr/>
              <a:t>16/09/2014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BC32A-68DB-4760-932F-427B7DA08333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radspan.com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EB08B-1816-4396-B6CB-4518772F7459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755576" y="4293096"/>
            <a:ext cx="7416824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7030A0"/>
                </a:solidFill>
              </a:rPr>
              <a:t>* Institute for Operational Research, 1964 to 1986</a:t>
            </a:r>
          </a:p>
          <a:p>
            <a:pPr algn="ctr"/>
            <a:r>
              <a:rPr lang="en-GB" b="1" i="1" dirty="0" smtClean="0">
                <a:solidFill>
                  <a:srgbClr val="7030A0"/>
                </a:solidFill>
              </a:rPr>
              <a:t>[a joint enterprise of OR Society &amp; Tavistock Institute of Human Relations]</a:t>
            </a:r>
          </a:p>
          <a:p>
            <a:pPr algn="ctr"/>
            <a:r>
              <a:rPr lang="en-GB" b="1" i="1" dirty="0" smtClean="0">
                <a:solidFill>
                  <a:srgbClr val="7030A0"/>
                </a:solidFill>
              </a:rPr>
              <a:t>Former programme leader and chair</a:t>
            </a:r>
          </a:p>
          <a:p>
            <a:pPr algn="ctr"/>
            <a:r>
              <a:rPr lang="en-GB" b="1" i="1" dirty="0" smtClean="0">
                <a:solidFill>
                  <a:srgbClr val="7030A0"/>
                </a:solidFill>
              </a:rPr>
              <a:t>thereafter working “independently”, with various academic links</a:t>
            </a:r>
            <a:r>
              <a:rPr lang="en-GB" b="1" dirty="0" smtClean="0">
                <a:solidFill>
                  <a:srgbClr val="7030A0"/>
                </a:solidFill>
              </a:rPr>
              <a:t> 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27584" y="476672"/>
            <a:ext cx="7488832" cy="34563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CONTRIBUTIONS FROM O.R. PRACTICE TO A</a:t>
            </a:r>
            <a:r>
              <a:rPr kumimoji="0" lang="en-GB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USEFUL </a:t>
            </a: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THEORY OF PUBLIC POLICY</a:t>
            </a:r>
            <a:b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John Friend, [IOR  emeritus *]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i="1" dirty="0" smtClean="0">
                <a:latin typeface="+mj-lt"/>
                <a:ea typeface="+mj-ea"/>
                <a:cs typeface="+mj-cs"/>
              </a:rPr>
              <a:t>jfriend@btinternet.com</a:t>
            </a:r>
            <a:endParaRPr kumimoji="0" lang="en-GB" sz="24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South Yorkshire, UK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608" y="5805264"/>
            <a:ext cx="7128792" cy="4462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300" b="1" dirty="0" smtClean="0"/>
              <a:t>OR Society Conference, Royal Holloway,  September 2014 </a:t>
            </a:r>
            <a:endParaRPr lang="en-GB" sz="23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620688"/>
          </a:xfrm>
        </p:spPr>
        <p:txBody>
          <a:bodyPr>
            <a:norm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DEVELOPING USEFUL THEORY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692696"/>
            <a:ext cx="8748464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b="1" dirty="0" smtClean="0"/>
              <a:t> </a:t>
            </a:r>
            <a:r>
              <a:rPr lang="en-GB" sz="2400" b="1" dirty="0" smtClean="0">
                <a:solidFill>
                  <a:schemeClr val="accent4">
                    <a:lumMod val="75000"/>
                  </a:schemeClr>
                </a:solidFill>
              </a:rPr>
              <a:t>IOR’s initial thrust: </a:t>
            </a:r>
            <a:r>
              <a:rPr lang="en-GB" sz="2400" b="1" i="1" dirty="0" smtClean="0">
                <a:solidFill>
                  <a:schemeClr val="accent4">
                    <a:lumMod val="75000"/>
                  </a:schemeClr>
                </a:solidFill>
              </a:rPr>
              <a:t>OR + social science </a:t>
            </a:r>
            <a:r>
              <a:rPr lang="en-GB" sz="2400" b="1" dirty="0" smtClean="0">
                <a:solidFill>
                  <a:schemeClr val="accent4">
                    <a:lumMod val="75000"/>
                  </a:schemeClr>
                </a:solidFill>
              </a:rPr>
              <a:t>approach to public policy</a:t>
            </a:r>
          </a:p>
          <a:p>
            <a:pPr indent="-180000"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b="1" dirty="0" smtClean="0">
                <a:solidFill>
                  <a:schemeClr val="accent4">
                    <a:lumMod val="75000"/>
                  </a:schemeClr>
                </a:solidFill>
              </a:rPr>
              <a:t> from 1960’s, debates in US &amp; Europe on ideas for promoting 	</a:t>
            </a:r>
            <a:r>
              <a:rPr lang="en-GB" sz="2400" b="1" i="1" dirty="0" smtClean="0">
                <a:solidFill>
                  <a:schemeClr val="accent4">
                    <a:lumMod val="75000"/>
                  </a:schemeClr>
                </a:solidFill>
              </a:rPr>
              <a:t>policy science:</a:t>
            </a:r>
            <a:r>
              <a:rPr lang="en-GB" sz="2400" b="1" dirty="0" smtClean="0">
                <a:solidFill>
                  <a:schemeClr val="accent4">
                    <a:lumMod val="75000"/>
                  </a:schemeClr>
                </a:solidFill>
              </a:rPr>
              <a:t> journals, academic schools, government units</a:t>
            </a:r>
          </a:p>
          <a:p>
            <a:pPr indent="-180000"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b="1" dirty="0" smtClean="0">
                <a:solidFill>
                  <a:schemeClr val="accent4">
                    <a:lumMod val="75000"/>
                  </a:schemeClr>
                </a:solidFill>
              </a:rPr>
              <a:t> IOR early links to policy schools: Birmingham, Australia, Europe</a:t>
            </a:r>
          </a:p>
          <a:p>
            <a:pPr indent="-180000"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b="1" dirty="0" smtClean="0">
                <a:solidFill>
                  <a:schemeClr val="accent4">
                    <a:lumMod val="75000"/>
                  </a:schemeClr>
                </a:solidFill>
              </a:rPr>
              <a:t> ESRC projects on </a:t>
            </a:r>
            <a:r>
              <a:rPr lang="en-GB" sz="2400" b="1" i="1" dirty="0" smtClean="0">
                <a:solidFill>
                  <a:schemeClr val="accent4">
                    <a:lumMod val="75000"/>
                  </a:schemeClr>
                </a:solidFill>
              </a:rPr>
              <a:t>inter-organisational planning </a:t>
            </a:r>
            <a:r>
              <a:rPr lang="en-GB" sz="2400" b="1" dirty="0" smtClean="0">
                <a:solidFill>
                  <a:schemeClr val="accent4">
                    <a:lumMod val="75000"/>
                  </a:schemeClr>
                </a:solidFill>
              </a:rPr>
              <a:t>1968-82</a:t>
            </a:r>
          </a:p>
          <a:p>
            <a:pPr indent="-180000"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b="1" dirty="0" smtClean="0">
                <a:solidFill>
                  <a:schemeClr val="accent4">
                    <a:lumMod val="75000"/>
                  </a:schemeClr>
                </a:solidFill>
              </a:rPr>
              <a:t>  contributions to discussions in </a:t>
            </a:r>
            <a:r>
              <a:rPr lang="en-GB" sz="2400" b="1" i="1" dirty="0" smtClean="0">
                <a:solidFill>
                  <a:schemeClr val="accent4">
                    <a:lumMod val="75000"/>
                  </a:schemeClr>
                </a:solidFill>
              </a:rPr>
              <a:t>academic symposia  </a:t>
            </a:r>
            <a:r>
              <a:rPr lang="en-GB" sz="2400" b="1" dirty="0" smtClean="0">
                <a:solidFill>
                  <a:schemeClr val="accent4">
                    <a:lumMod val="75000"/>
                  </a:schemeClr>
                </a:solidFill>
              </a:rPr>
              <a:t>in Europe &amp; 	North America 1975 to 1985 - initiated via IIM in Berlin</a:t>
            </a:r>
          </a:p>
          <a:p>
            <a:pPr>
              <a:spcAft>
                <a:spcPts val="600"/>
              </a:spcAft>
            </a:pPr>
            <a:endParaRPr lang="en-GB" sz="400" b="1" dirty="0" smtClean="0"/>
          </a:p>
          <a:p>
            <a:pPr>
              <a:spcAft>
                <a:spcPts val="600"/>
              </a:spcAft>
            </a:pPr>
            <a:r>
              <a:rPr lang="en-GB" sz="2400" b="1" dirty="0" smtClean="0"/>
              <a:t>Policy themes from IOR project work attracted growing attention:</a:t>
            </a:r>
          </a:p>
          <a:p>
            <a:pPr>
              <a:spcAft>
                <a:spcPts val="300"/>
              </a:spcAft>
            </a:pPr>
            <a:r>
              <a:rPr lang="en-GB" sz="2400" b="1" dirty="0" smtClean="0"/>
              <a:t>	- policy design challenges – option design, compatibility </a:t>
            </a:r>
          </a:p>
          <a:p>
            <a:pPr>
              <a:spcAft>
                <a:spcPts val="300"/>
              </a:spcAft>
            </a:pPr>
            <a:r>
              <a:rPr lang="en-GB" sz="2400" b="1" dirty="0" smtClean="0"/>
              <a:t>	- mapping of policy systems &amp; flexible decision networks</a:t>
            </a:r>
          </a:p>
          <a:p>
            <a:pPr>
              <a:spcAft>
                <a:spcPts val="300"/>
              </a:spcAft>
            </a:pPr>
            <a:r>
              <a:rPr lang="en-GB" sz="2400" b="1" dirty="0" smtClean="0"/>
              <a:t>	- policy dynamics – dual perspectives: makers &amp; agents</a:t>
            </a:r>
          </a:p>
          <a:p>
            <a:pPr algn="ctr">
              <a:spcAft>
                <a:spcPts val="300"/>
              </a:spcAft>
            </a:pPr>
            <a:r>
              <a:rPr lang="en-GB" sz="2400" b="1" dirty="0" smtClean="0"/>
              <a:t>      		   - policy stress &amp; policy erosion</a:t>
            </a:r>
          </a:p>
          <a:p>
            <a:pPr>
              <a:spcAft>
                <a:spcPts val="300"/>
              </a:spcAft>
            </a:pPr>
            <a:r>
              <a:rPr lang="en-GB" sz="2400" b="1" dirty="0" smtClean="0"/>
              <a:t>			        - asymmetrical partnerships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C32A-68DB-4760-932F-427B7DA08333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3DBCE8-4A74-4F81-AF44-2788C16FB5E4}" type="slidenum">
              <a:rPr lang="en-US" smtClean="0"/>
              <a:pPr/>
              <a:t>11</a:t>
            </a:fld>
            <a:endParaRPr lang="en-US" dirty="0" smtClean="0"/>
          </a:p>
        </p:txBody>
      </p:sp>
      <p:sp>
        <p:nvSpPr>
          <p:cNvPr id="35" name="Title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2400" cy="432047"/>
          </a:xfrm>
        </p:spPr>
        <p:txBody>
          <a:bodyPr>
            <a:no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POLICY DYNAMICS - DUAL PERSPECTIVES </a:t>
            </a:r>
            <a:endParaRPr lang="en-GB" sz="2400" b="1" dirty="0">
              <a:solidFill>
                <a:srgbClr val="FF0000"/>
              </a:solidFill>
            </a:endParaRPr>
          </a:p>
        </p:txBody>
      </p:sp>
      <p:grpSp>
        <p:nvGrpSpPr>
          <p:cNvPr id="98" name="Group 97"/>
          <p:cNvGrpSpPr/>
          <p:nvPr/>
        </p:nvGrpSpPr>
        <p:grpSpPr>
          <a:xfrm>
            <a:off x="575556" y="836712"/>
            <a:ext cx="7992888" cy="5616624"/>
            <a:chOff x="539552" y="1052736"/>
            <a:chExt cx="7992888" cy="5542875"/>
          </a:xfrm>
        </p:grpSpPr>
        <p:grpSp>
          <p:nvGrpSpPr>
            <p:cNvPr id="99" name="Group 98"/>
            <p:cNvGrpSpPr/>
            <p:nvPr/>
          </p:nvGrpSpPr>
          <p:grpSpPr>
            <a:xfrm>
              <a:off x="539552" y="1052736"/>
              <a:ext cx="7950814" cy="5542875"/>
              <a:chOff x="539552" y="1052736"/>
              <a:chExt cx="7950814" cy="5542875"/>
            </a:xfrm>
          </p:grpSpPr>
          <p:sp>
            <p:nvSpPr>
              <p:cNvPr id="101" name="TextBox 72"/>
              <p:cNvSpPr txBox="1"/>
              <p:nvPr/>
            </p:nvSpPr>
            <p:spPr>
              <a:xfrm>
                <a:off x="5724128" y="5445224"/>
                <a:ext cx="2376264" cy="369332"/>
              </a:xfrm>
              <a:prstGeom prst="rect">
                <a:avLst/>
              </a:prstGeom>
              <a:solidFill>
                <a:srgbClr val="FFCCCC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b="1" dirty="0" smtClean="0">
                    <a:solidFill>
                      <a:srgbClr val="FF0000"/>
                    </a:solidFill>
                  </a:rPr>
                  <a:t>State of POLICY STRESS</a:t>
                </a:r>
                <a:endParaRPr lang="en-GB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2" name="TextBox 73"/>
              <p:cNvSpPr txBox="1"/>
              <p:nvPr/>
            </p:nvSpPr>
            <p:spPr>
              <a:xfrm>
                <a:off x="4355976" y="5949280"/>
                <a:ext cx="2376264" cy="646331"/>
              </a:xfrm>
              <a:prstGeom prst="rect">
                <a:avLst/>
              </a:prstGeom>
              <a:solidFill>
                <a:srgbClr val="FFCCCC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GB" b="1" dirty="0" smtClean="0">
                    <a:solidFill>
                      <a:srgbClr val="FF0000"/>
                    </a:solidFill>
                  </a:rPr>
                  <a:t>Process of POLICY EROSION</a:t>
                </a:r>
                <a:endParaRPr lang="en-GB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3" name="TextBox 74"/>
              <p:cNvSpPr txBox="1"/>
              <p:nvPr/>
            </p:nvSpPr>
            <p:spPr>
              <a:xfrm>
                <a:off x="1115616" y="5949280"/>
                <a:ext cx="2592288" cy="646331"/>
              </a:xfrm>
              <a:prstGeom prst="rect">
                <a:avLst/>
              </a:prstGeom>
              <a:solidFill>
                <a:srgbClr val="FFCCCC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GB" b="1" dirty="0" smtClean="0">
                    <a:solidFill>
                      <a:srgbClr val="FF0000"/>
                    </a:solidFill>
                  </a:rPr>
                  <a:t>UPWARD PRESSURE FOR POLICY CHANGE</a:t>
                </a:r>
                <a:endParaRPr lang="en-GB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4" name="Chevron 103"/>
              <p:cNvSpPr/>
              <p:nvPr/>
            </p:nvSpPr>
            <p:spPr>
              <a:xfrm rot="10800000">
                <a:off x="3851920" y="6165304"/>
                <a:ext cx="360040" cy="288032"/>
              </a:xfrm>
              <a:prstGeom prst="chevron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dirty="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105" name="Group 104"/>
              <p:cNvGrpSpPr/>
              <p:nvPr/>
            </p:nvGrpSpPr>
            <p:grpSpPr>
              <a:xfrm>
                <a:off x="1115616" y="1052736"/>
                <a:ext cx="7374750" cy="4176464"/>
                <a:chOff x="3779912" y="800708"/>
                <a:chExt cx="5198827" cy="2088232"/>
              </a:xfrm>
            </p:grpSpPr>
            <p:grpSp>
              <p:nvGrpSpPr>
                <p:cNvPr id="110" name="Group 109"/>
                <p:cNvGrpSpPr/>
                <p:nvPr/>
              </p:nvGrpSpPr>
              <p:grpSpPr>
                <a:xfrm>
                  <a:off x="3830674" y="800708"/>
                  <a:ext cx="5148065" cy="2088232"/>
                  <a:chOff x="85913" y="1763380"/>
                  <a:chExt cx="8712970" cy="3888432"/>
                </a:xfrm>
              </p:grpSpPr>
              <p:sp>
                <p:nvSpPr>
                  <p:cNvPr id="115" name="Rectangle 114"/>
                  <p:cNvSpPr/>
                  <p:nvPr/>
                </p:nvSpPr>
                <p:spPr>
                  <a:xfrm>
                    <a:off x="85913" y="1763380"/>
                    <a:ext cx="8712970" cy="3888432"/>
                  </a:xfrm>
                  <a:prstGeom prst="rect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>
                    <a:solidFill>
                      <a:schemeClr val="accent1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GB" sz="900"/>
                  </a:p>
                </p:txBody>
              </p:sp>
              <p:sp>
                <p:nvSpPr>
                  <p:cNvPr id="116" name="Oval 115"/>
                  <p:cNvSpPr/>
                  <p:nvPr/>
                </p:nvSpPr>
                <p:spPr>
                  <a:xfrm>
                    <a:off x="121872" y="4293096"/>
                    <a:ext cx="1581276" cy="720079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GB" sz="1400" b="1" dirty="0" smtClean="0">
                        <a:solidFill>
                          <a:schemeClr val="bg1"/>
                        </a:solidFill>
                      </a:rPr>
                      <a:t>Policy</a:t>
                    </a:r>
                  </a:p>
                  <a:p>
                    <a:pPr algn="ctr"/>
                    <a:r>
                      <a:rPr lang="en-GB" sz="1400" b="1" dirty="0" smtClean="0">
                        <a:solidFill>
                          <a:schemeClr val="bg1"/>
                        </a:solidFill>
                      </a:rPr>
                      <a:t>Agent </a:t>
                    </a:r>
                    <a:r>
                      <a:rPr lang="en-GB" sz="1400" dirty="0" smtClean="0">
                        <a:solidFill>
                          <a:schemeClr val="bg1"/>
                        </a:solidFill>
                      </a:rPr>
                      <a:t>X</a:t>
                    </a:r>
                    <a:endParaRPr lang="en-GB" sz="1400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17" name="Oval 116"/>
                  <p:cNvSpPr/>
                  <p:nvPr/>
                </p:nvSpPr>
                <p:spPr>
                  <a:xfrm>
                    <a:off x="1890095" y="4310973"/>
                    <a:ext cx="1526517" cy="720079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GB" sz="1400" dirty="0" smtClean="0"/>
                      <a:t>Policy Agent </a:t>
                    </a:r>
                    <a:r>
                      <a:rPr lang="en-GB" sz="1400" b="1" dirty="0" smtClean="0"/>
                      <a:t>Y</a:t>
                    </a:r>
                    <a:r>
                      <a:rPr lang="en-GB" sz="1400" dirty="0" smtClean="0"/>
                      <a:t> </a:t>
                    </a:r>
                  </a:p>
                </p:txBody>
              </p:sp>
              <p:sp>
                <p:nvSpPr>
                  <p:cNvPr id="118" name="Oval 117"/>
                  <p:cNvSpPr/>
                  <p:nvPr/>
                </p:nvSpPr>
                <p:spPr>
                  <a:xfrm>
                    <a:off x="3534279" y="4293096"/>
                    <a:ext cx="1555267" cy="720079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GB" sz="1400" dirty="0" smtClean="0">
                        <a:solidFill>
                          <a:schemeClr val="bg1"/>
                        </a:solidFill>
                      </a:rPr>
                      <a:t>Policy  agent </a:t>
                    </a:r>
                    <a:r>
                      <a:rPr lang="en-GB" sz="1400" b="1" dirty="0" smtClean="0">
                        <a:solidFill>
                          <a:schemeClr val="bg1"/>
                        </a:solidFill>
                      </a:rPr>
                      <a:t>Z</a:t>
                    </a:r>
                    <a:endParaRPr lang="en-GB" sz="14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19" name="Oval 118"/>
                  <p:cNvSpPr/>
                  <p:nvPr/>
                </p:nvSpPr>
                <p:spPr>
                  <a:xfrm>
                    <a:off x="5484227" y="4293096"/>
                    <a:ext cx="1550254" cy="720079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GB" sz="1400" dirty="0" smtClean="0"/>
                      <a:t>Policy agent </a:t>
                    </a:r>
                    <a:r>
                      <a:rPr lang="en-GB" sz="1400" b="1" dirty="0" smtClean="0"/>
                      <a:t>X</a:t>
                    </a:r>
                    <a:r>
                      <a:rPr lang="en-GB" sz="1400" dirty="0" smtClean="0"/>
                      <a:t> </a:t>
                    </a:r>
                    <a:endParaRPr lang="en-GB" sz="1400" dirty="0"/>
                  </a:p>
                </p:txBody>
              </p:sp>
              <p:sp>
                <p:nvSpPr>
                  <p:cNvPr id="120" name="TextBox 58"/>
                  <p:cNvSpPr txBox="1"/>
                  <p:nvPr/>
                </p:nvSpPr>
                <p:spPr>
                  <a:xfrm>
                    <a:off x="4209758" y="2366757"/>
                    <a:ext cx="1327073" cy="487136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GB" sz="1400" dirty="0" smtClean="0"/>
                      <a:t>POLICY SOURCE </a:t>
                    </a:r>
                    <a:r>
                      <a:rPr lang="en-GB" sz="1400" b="1" dirty="0" smtClean="0"/>
                      <a:t>A</a:t>
                    </a:r>
                    <a:endParaRPr lang="en-GB" sz="1400" dirty="0"/>
                  </a:p>
                </p:txBody>
              </p:sp>
              <p:sp>
                <p:nvSpPr>
                  <p:cNvPr id="121" name="TextBox 59"/>
                  <p:cNvSpPr txBox="1"/>
                  <p:nvPr/>
                </p:nvSpPr>
                <p:spPr>
                  <a:xfrm>
                    <a:off x="1976009" y="2433799"/>
                    <a:ext cx="1276843" cy="487136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GB" sz="1400" dirty="0" smtClean="0"/>
                      <a:t>POLICY SOURCE </a:t>
                    </a:r>
                    <a:r>
                      <a:rPr lang="en-GB" sz="1400" b="1" dirty="0" smtClean="0"/>
                      <a:t>A</a:t>
                    </a:r>
                    <a:endParaRPr lang="en-GB" sz="1400" dirty="0"/>
                  </a:p>
                </p:txBody>
              </p:sp>
              <p:sp>
                <p:nvSpPr>
                  <p:cNvPr id="122" name="TextBox 60"/>
                  <p:cNvSpPr txBox="1"/>
                  <p:nvPr/>
                </p:nvSpPr>
                <p:spPr>
                  <a:xfrm>
                    <a:off x="5670286" y="2366757"/>
                    <a:ext cx="1278318" cy="487136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GB" sz="1400" dirty="0" smtClean="0"/>
                      <a:t>POLICY SOURCE </a:t>
                    </a:r>
                    <a:r>
                      <a:rPr lang="en-GB" sz="1400" b="1" dirty="0" smtClean="0"/>
                      <a:t>B</a:t>
                    </a:r>
                    <a:endParaRPr lang="en-GB" sz="1400" dirty="0"/>
                  </a:p>
                </p:txBody>
              </p:sp>
              <p:sp>
                <p:nvSpPr>
                  <p:cNvPr id="123" name="TextBox 61"/>
                  <p:cNvSpPr txBox="1"/>
                  <p:nvPr/>
                </p:nvSpPr>
                <p:spPr>
                  <a:xfrm>
                    <a:off x="7044900" y="2366757"/>
                    <a:ext cx="1339470" cy="487136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GB" sz="1400" dirty="0" smtClean="0"/>
                      <a:t>POLICY SOURCE </a:t>
                    </a:r>
                    <a:r>
                      <a:rPr lang="en-GB" sz="1400" b="1" dirty="0" smtClean="0"/>
                      <a:t>C</a:t>
                    </a:r>
                    <a:endParaRPr lang="en-GB" sz="1400" dirty="0"/>
                  </a:p>
                </p:txBody>
              </p:sp>
              <p:cxnSp>
                <p:nvCxnSpPr>
                  <p:cNvPr id="124" name="Straight Arrow Connector 123"/>
                  <p:cNvCxnSpPr/>
                  <p:nvPr/>
                </p:nvCxnSpPr>
                <p:spPr>
                  <a:xfrm flipH="1">
                    <a:off x="1288701" y="2970135"/>
                    <a:ext cx="1030961" cy="1273797"/>
                  </a:xfrm>
                  <a:prstGeom prst="straightConnector1">
                    <a:avLst/>
                  </a:prstGeom>
                  <a:ln w="57150"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" name="Straight Arrow Connector 124"/>
                  <p:cNvCxnSpPr/>
                  <p:nvPr/>
                </p:nvCxnSpPr>
                <p:spPr>
                  <a:xfrm>
                    <a:off x="2577403" y="2970135"/>
                    <a:ext cx="85913" cy="1273797"/>
                  </a:xfrm>
                  <a:prstGeom prst="straightConnector1">
                    <a:avLst/>
                  </a:prstGeom>
                  <a:ln w="57150"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Straight Arrow Connector 125"/>
                  <p:cNvCxnSpPr/>
                  <p:nvPr/>
                </p:nvCxnSpPr>
                <p:spPr>
                  <a:xfrm>
                    <a:off x="2835143" y="2970135"/>
                    <a:ext cx="1097890" cy="1236553"/>
                  </a:xfrm>
                  <a:prstGeom prst="straightConnector1">
                    <a:avLst/>
                  </a:prstGeom>
                  <a:ln w="57150"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" name="Straight Arrow Connector 126"/>
                  <p:cNvCxnSpPr/>
                  <p:nvPr/>
                </p:nvCxnSpPr>
                <p:spPr>
                  <a:xfrm flipH="1">
                    <a:off x="6701247" y="2903093"/>
                    <a:ext cx="1030961" cy="1340839"/>
                  </a:xfrm>
                  <a:prstGeom prst="straightConnector1">
                    <a:avLst/>
                  </a:prstGeom>
                  <a:ln w="57150"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Straight Arrow Connector 127"/>
                  <p:cNvCxnSpPr/>
                  <p:nvPr/>
                </p:nvCxnSpPr>
                <p:spPr>
                  <a:xfrm>
                    <a:off x="6271680" y="2903093"/>
                    <a:ext cx="85913" cy="1273797"/>
                  </a:xfrm>
                  <a:prstGeom prst="straightConnector1">
                    <a:avLst/>
                  </a:prstGeom>
                  <a:ln w="57150"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9" name="Oval Callout 128"/>
                  <p:cNvSpPr/>
                  <p:nvPr/>
                </p:nvSpPr>
                <p:spPr>
                  <a:xfrm rot="15148076">
                    <a:off x="472213" y="2173277"/>
                    <a:ext cx="901213" cy="1581636"/>
                  </a:xfrm>
                  <a:prstGeom prst="wedgeEllipseCallout">
                    <a:avLst>
                      <a:gd name="adj1" fmla="val -17341"/>
                      <a:gd name="adj2" fmla="val 63057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GB" sz="9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0" name="Oval Callout 129"/>
                  <p:cNvSpPr/>
                  <p:nvPr/>
                </p:nvSpPr>
                <p:spPr>
                  <a:xfrm rot="4111823">
                    <a:off x="7474424" y="3479458"/>
                    <a:ext cx="901213" cy="1437294"/>
                  </a:xfrm>
                  <a:prstGeom prst="wedgeEllipseCallout">
                    <a:avLst>
                      <a:gd name="adj1" fmla="val -4723"/>
                      <a:gd name="adj2" fmla="val 66871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GB" sz="9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111" name="TextBox 49"/>
                <p:cNvSpPr txBox="1"/>
                <p:nvPr/>
              </p:nvSpPr>
              <p:spPr>
                <a:xfrm>
                  <a:off x="8100392" y="1988840"/>
                  <a:ext cx="827584" cy="2923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GB" sz="1400" b="1" dirty="0" smtClean="0">
                      <a:solidFill>
                        <a:srgbClr val="FF0000"/>
                      </a:solidFill>
                    </a:rPr>
                    <a:t>Interference</a:t>
                  </a:r>
                </a:p>
                <a:p>
                  <a:pPr algn="ctr"/>
                  <a:r>
                    <a:rPr lang="en-GB" b="1" dirty="0" smtClean="0">
                      <a:solidFill>
                        <a:srgbClr val="FF0000"/>
                      </a:solidFill>
                    </a:rPr>
                    <a:t>?</a:t>
                  </a:r>
                </a:p>
              </p:txBody>
            </p:sp>
            <p:sp>
              <p:nvSpPr>
                <p:cNvPr id="112" name="TextBox 50"/>
                <p:cNvSpPr txBox="1"/>
                <p:nvPr/>
              </p:nvSpPr>
              <p:spPr>
                <a:xfrm>
                  <a:off x="3779912" y="1340768"/>
                  <a:ext cx="1080120" cy="2923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GB" sz="1400" b="1" dirty="0" smtClean="0">
                      <a:solidFill>
                        <a:srgbClr val="FF0000"/>
                      </a:solidFill>
                    </a:rPr>
                    <a:t>Implementation</a:t>
                  </a:r>
                </a:p>
                <a:p>
                  <a:pPr algn="ctr"/>
                  <a:r>
                    <a:rPr lang="en-GB" b="1" dirty="0" smtClean="0">
                      <a:solidFill>
                        <a:srgbClr val="FF0000"/>
                      </a:solidFill>
                    </a:rPr>
                    <a:t>?</a:t>
                  </a:r>
                  <a:endParaRPr lang="en-GB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13" name="TextBox 51"/>
                <p:cNvSpPr txBox="1"/>
                <p:nvPr/>
              </p:nvSpPr>
              <p:spPr>
                <a:xfrm>
                  <a:off x="4947439" y="1772816"/>
                  <a:ext cx="761430" cy="153889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GB" sz="1400" b="1" i="1" dirty="0" smtClean="0"/>
                    <a:t>guidelines</a:t>
                  </a:r>
                  <a:endParaRPr lang="en-GB" sz="1400" b="1" i="1" dirty="0"/>
                </a:p>
              </p:txBody>
            </p:sp>
            <p:sp>
              <p:nvSpPr>
                <p:cNvPr id="114" name="TextBox 52"/>
                <p:cNvSpPr txBox="1"/>
                <p:nvPr/>
              </p:nvSpPr>
              <p:spPr>
                <a:xfrm>
                  <a:off x="7079443" y="1628800"/>
                  <a:ext cx="812192" cy="153889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GB" sz="1400" b="1" i="1" dirty="0" smtClean="0"/>
                    <a:t>guidelines</a:t>
                  </a:r>
                  <a:endParaRPr lang="en-GB" sz="1400" b="1" i="1" dirty="0"/>
                </a:p>
              </p:txBody>
            </p:sp>
          </p:grpSp>
          <p:sp>
            <p:nvSpPr>
              <p:cNvPr id="106" name="TextBox 76"/>
              <p:cNvSpPr txBox="1"/>
              <p:nvPr/>
            </p:nvSpPr>
            <p:spPr>
              <a:xfrm>
                <a:off x="1187624" y="1268760"/>
                <a:ext cx="280831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GB" b="1" dirty="0" smtClean="0"/>
                  <a:t>THE VIEW FROM ABOVE</a:t>
                </a:r>
                <a:endParaRPr lang="en-GB" b="1" dirty="0"/>
              </a:p>
            </p:txBody>
          </p:sp>
          <p:sp>
            <p:nvSpPr>
              <p:cNvPr id="107" name="Bent Arrow 106"/>
              <p:cNvSpPr/>
              <p:nvPr/>
            </p:nvSpPr>
            <p:spPr>
              <a:xfrm rot="10800000">
                <a:off x="6876256" y="6021288"/>
                <a:ext cx="576064" cy="360040"/>
              </a:xfrm>
              <a:prstGeom prst="bentArrow">
                <a:avLst>
                  <a:gd name="adj1" fmla="val 49188"/>
                  <a:gd name="adj2" fmla="val 25000"/>
                  <a:gd name="adj3" fmla="val 25000"/>
                  <a:gd name="adj4" fmla="val 43750"/>
                </a:avLst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08" name="Straight Arrow Connector 107"/>
              <p:cNvCxnSpPr/>
              <p:nvPr/>
            </p:nvCxnSpPr>
            <p:spPr>
              <a:xfrm>
                <a:off x="5220072" y="2348880"/>
                <a:ext cx="920192" cy="1328150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Bent Arrow 108"/>
              <p:cNvSpPr/>
              <p:nvPr/>
            </p:nvSpPr>
            <p:spPr>
              <a:xfrm rot="16200000">
                <a:off x="-1260648" y="4077072"/>
                <a:ext cx="4104456" cy="504056"/>
              </a:xfrm>
              <a:prstGeom prst="bentArrow">
                <a:avLst>
                  <a:gd name="adj1" fmla="val 25000"/>
                  <a:gd name="adj2" fmla="val 36518"/>
                  <a:gd name="adj3" fmla="val 36518"/>
                  <a:gd name="adj4" fmla="val 43750"/>
                </a:avLst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00" name="TextBox 37"/>
            <p:cNvSpPr txBox="1"/>
            <p:nvPr/>
          </p:nvSpPr>
          <p:spPr>
            <a:xfrm>
              <a:off x="5724128" y="4653136"/>
              <a:ext cx="280831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b="1" dirty="0" smtClean="0"/>
                <a:t>THE VIEW FROM BELOW</a:t>
              </a:r>
              <a:endParaRPr lang="en-GB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3933056"/>
            <a:ext cx="7056784" cy="360040"/>
          </a:xfrm>
        </p:spPr>
        <p:txBody>
          <a:bodyPr>
            <a:normAutofit/>
          </a:bodyPr>
          <a:lstStyle/>
          <a:p>
            <a:r>
              <a:rPr lang="en-GB" sz="1600" dirty="0" smtClean="0">
                <a:solidFill>
                  <a:schemeClr val="tx1"/>
                </a:solidFill>
              </a:rPr>
              <a:t>   </a:t>
            </a:r>
            <a:r>
              <a:rPr lang="en-GB" sz="1600" b="1" i="1" dirty="0" smtClean="0">
                <a:solidFill>
                  <a:schemeClr val="tx1"/>
                </a:solidFill>
              </a:rPr>
              <a:t>(a): SYMETRICAL  PARTNERSHIP      	(b): ASYMMETRICAL PARTNERSHIP </a:t>
            </a:r>
            <a:endParaRPr lang="en-GB" sz="1600" dirty="0" smtClean="0">
              <a:solidFill>
                <a:schemeClr val="tx1"/>
              </a:solidFill>
            </a:endParaRPr>
          </a:p>
          <a:p>
            <a:pPr lvl="0" algn="l"/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60232" y="6309320"/>
            <a:ext cx="2133600" cy="365125"/>
          </a:xfrm>
        </p:spPr>
        <p:txBody>
          <a:bodyPr/>
          <a:lstStyle/>
          <a:p>
            <a:fld id="{406EB08B-1816-4396-B6CB-4518772F7459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195736" y="4437112"/>
            <a:ext cx="5256584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      locus of representation in this partnership </a:t>
            </a:r>
          </a:p>
          <a:p>
            <a:r>
              <a:rPr lang="en-GB" dirty="0" smtClean="0"/>
              <a:t>      locus of policy accountability in this organisation</a:t>
            </a:r>
            <a:endParaRPr lang="en-GB" dirty="0"/>
          </a:p>
        </p:txBody>
      </p:sp>
      <p:grpSp>
        <p:nvGrpSpPr>
          <p:cNvPr id="4" name="Group 43"/>
          <p:cNvGrpSpPr/>
          <p:nvPr/>
        </p:nvGrpSpPr>
        <p:grpSpPr>
          <a:xfrm>
            <a:off x="899592" y="1196752"/>
            <a:ext cx="7272808" cy="2520825"/>
            <a:chOff x="1835696" y="2060848"/>
            <a:chExt cx="6264696" cy="2160785"/>
          </a:xfrm>
        </p:grpSpPr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1835696" y="2060848"/>
              <a:ext cx="6264696" cy="2160785"/>
              <a:chOff x="1584" y="2268"/>
              <a:chExt cx="7998" cy="2833"/>
            </a:xfrm>
          </p:grpSpPr>
          <p:sp>
            <p:nvSpPr>
              <p:cNvPr id="1028" name="Oval 4"/>
              <p:cNvSpPr>
                <a:spLocks noChangeArrowheads="1"/>
              </p:cNvSpPr>
              <p:nvPr/>
            </p:nvSpPr>
            <p:spPr bwMode="auto">
              <a:xfrm rot="1963911">
                <a:off x="6501" y="3811"/>
                <a:ext cx="861" cy="1290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9" name="Oval 5"/>
              <p:cNvSpPr>
                <a:spLocks noChangeArrowheads="1"/>
              </p:cNvSpPr>
              <p:nvPr/>
            </p:nvSpPr>
            <p:spPr bwMode="auto">
              <a:xfrm>
                <a:off x="6872" y="3178"/>
                <a:ext cx="1120" cy="1100"/>
              </a:xfrm>
              <a:prstGeom prst="ellipse">
                <a:avLst/>
              </a:prstGeom>
              <a:noFill/>
              <a:ln w="3810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0" name="Oval 6"/>
              <p:cNvSpPr>
                <a:spLocks noChangeArrowheads="1"/>
              </p:cNvSpPr>
              <p:nvPr/>
            </p:nvSpPr>
            <p:spPr bwMode="auto">
              <a:xfrm rot="5590267">
                <a:off x="5805" y="2448"/>
                <a:ext cx="687" cy="2170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1" name="Oval 7"/>
              <p:cNvSpPr>
                <a:spLocks noChangeArrowheads="1"/>
              </p:cNvSpPr>
              <p:nvPr/>
            </p:nvSpPr>
            <p:spPr bwMode="auto">
              <a:xfrm rot="-1264091">
                <a:off x="6891" y="2268"/>
                <a:ext cx="456" cy="1290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2" name="Oval 8"/>
              <p:cNvSpPr>
                <a:spLocks noChangeArrowheads="1"/>
              </p:cNvSpPr>
              <p:nvPr/>
            </p:nvSpPr>
            <p:spPr bwMode="auto">
              <a:xfrm rot="3241899">
                <a:off x="7619" y="3018"/>
                <a:ext cx="515" cy="620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3" name="Oval 9"/>
              <p:cNvSpPr>
                <a:spLocks noChangeArrowheads="1"/>
              </p:cNvSpPr>
              <p:nvPr/>
            </p:nvSpPr>
            <p:spPr bwMode="auto">
              <a:xfrm rot="7387881">
                <a:off x="8133" y="3450"/>
                <a:ext cx="627" cy="2270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4" name="Oval 10"/>
              <p:cNvSpPr>
                <a:spLocks noChangeArrowheads="1"/>
              </p:cNvSpPr>
              <p:nvPr/>
            </p:nvSpPr>
            <p:spPr bwMode="auto">
              <a:xfrm rot="6194822">
                <a:off x="7004" y="2675"/>
                <a:ext cx="196" cy="188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5" name="Oval 11"/>
              <p:cNvSpPr>
                <a:spLocks noChangeArrowheads="1"/>
              </p:cNvSpPr>
              <p:nvPr/>
            </p:nvSpPr>
            <p:spPr bwMode="auto">
              <a:xfrm rot="6194822">
                <a:off x="6036" y="3389"/>
                <a:ext cx="196" cy="188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6" name="Oval 12"/>
              <p:cNvSpPr>
                <a:spLocks noChangeArrowheads="1"/>
              </p:cNvSpPr>
              <p:nvPr/>
            </p:nvSpPr>
            <p:spPr bwMode="auto">
              <a:xfrm rot="6194822">
                <a:off x="7864" y="3189"/>
                <a:ext cx="196" cy="188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7" name="Oval 13"/>
              <p:cNvSpPr>
                <a:spLocks noChangeArrowheads="1"/>
              </p:cNvSpPr>
              <p:nvPr/>
            </p:nvSpPr>
            <p:spPr bwMode="auto">
              <a:xfrm rot="6194822">
                <a:off x="6836" y="4371"/>
                <a:ext cx="196" cy="188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grpSp>
            <p:nvGrpSpPr>
              <p:cNvPr id="8" name="Group 14"/>
              <p:cNvGrpSpPr>
                <a:grpSpLocks/>
              </p:cNvGrpSpPr>
              <p:nvPr/>
            </p:nvGrpSpPr>
            <p:grpSpPr bwMode="auto">
              <a:xfrm>
                <a:off x="1584" y="2310"/>
                <a:ext cx="2885" cy="2757"/>
                <a:chOff x="1552" y="2310"/>
                <a:chExt cx="2885" cy="2757"/>
              </a:xfrm>
            </p:grpSpPr>
            <p:sp>
              <p:nvSpPr>
                <p:cNvPr id="1039" name="Oval 15"/>
                <p:cNvSpPr>
                  <a:spLocks noChangeArrowheads="1"/>
                </p:cNvSpPr>
                <p:nvPr/>
              </p:nvSpPr>
              <p:spPr bwMode="auto">
                <a:xfrm rot="3328250">
                  <a:off x="3525" y="2657"/>
                  <a:ext cx="627" cy="1197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40" name="Oval 16"/>
                <p:cNvSpPr>
                  <a:spLocks noChangeArrowheads="1"/>
                </p:cNvSpPr>
                <p:nvPr/>
              </p:nvSpPr>
              <p:spPr bwMode="auto">
                <a:xfrm>
                  <a:off x="2560" y="3206"/>
                  <a:ext cx="1120" cy="1100"/>
                </a:xfrm>
                <a:prstGeom prst="ellipse">
                  <a:avLst/>
                </a:prstGeom>
                <a:noFill/>
                <a:ln w="381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41" name="Oval 17"/>
                <p:cNvSpPr>
                  <a:spLocks noChangeArrowheads="1"/>
                </p:cNvSpPr>
                <p:nvPr/>
              </p:nvSpPr>
              <p:spPr bwMode="auto">
                <a:xfrm rot="7387881">
                  <a:off x="3425" y="3583"/>
                  <a:ext cx="637" cy="1290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42" name="Oval 18"/>
                <p:cNvSpPr>
                  <a:spLocks noChangeArrowheads="1"/>
                </p:cNvSpPr>
                <p:nvPr/>
              </p:nvSpPr>
              <p:spPr bwMode="auto">
                <a:xfrm rot="-1050828">
                  <a:off x="2563" y="2310"/>
                  <a:ext cx="627" cy="1290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43" name="Oval 19"/>
                <p:cNvSpPr>
                  <a:spLocks noChangeArrowheads="1"/>
                </p:cNvSpPr>
                <p:nvPr/>
              </p:nvSpPr>
              <p:spPr bwMode="auto">
                <a:xfrm rot="5400000">
                  <a:off x="1913" y="2988"/>
                  <a:ext cx="627" cy="1350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44" name="Oval 20"/>
                <p:cNvSpPr>
                  <a:spLocks noChangeArrowheads="1"/>
                </p:cNvSpPr>
                <p:nvPr/>
              </p:nvSpPr>
              <p:spPr bwMode="auto">
                <a:xfrm rot="1851553">
                  <a:off x="2432" y="3777"/>
                  <a:ext cx="660" cy="1290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45" name="Oval 21"/>
                <p:cNvSpPr>
                  <a:spLocks noChangeArrowheads="1"/>
                </p:cNvSpPr>
                <p:nvPr/>
              </p:nvSpPr>
              <p:spPr bwMode="auto">
                <a:xfrm rot="6194822">
                  <a:off x="3764" y="3089"/>
                  <a:ext cx="196" cy="18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46" name="Oval 22"/>
                <p:cNvSpPr>
                  <a:spLocks noChangeArrowheads="1"/>
                </p:cNvSpPr>
                <p:nvPr/>
              </p:nvSpPr>
              <p:spPr bwMode="auto">
                <a:xfrm rot="6194822">
                  <a:off x="2784" y="2815"/>
                  <a:ext cx="196" cy="18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47" name="Oval 23"/>
                <p:cNvSpPr>
                  <a:spLocks noChangeArrowheads="1"/>
                </p:cNvSpPr>
                <p:nvPr/>
              </p:nvSpPr>
              <p:spPr bwMode="auto">
                <a:xfrm rot="6194822">
                  <a:off x="3664" y="4117"/>
                  <a:ext cx="196" cy="18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48" name="Oval 24"/>
                <p:cNvSpPr>
                  <a:spLocks noChangeArrowheads="1"/>
                </p:cNvSpPr>
                <p:nvPr/>
              </p:nvSpPr>
              <p:spPr bwMode="auto">
                <a:xfrm rot="6194822">
                  <a:off x="2504" y="4331"/>
                  <a:ext cx="196" cy="18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49" name="Oval 25"/>
                <p:cNvSpPr>
                  <a:spLocks noChangeArrowheads="1"/>
                </p:cNvSpPr>
                <p:nvPr/>
              </p:nvSpPr>
              <p:spPr bwMode="auto">
                <a:xfrm rot="6194822">
                  <a:off x="2084" y="3563"/>
                  <a:ext cx="196" cy="18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</p:grpSp>
        <p:sp>
          <p:nvSpPr>
            <p:cNvPr id="33" name="Oval 32"/>
            <p:cNvSpPr/>
            <p:nvPr/>
          </p:nvSpPr>
          <p:spPr>
            <a:xfrm flipV="1">
              <a:off x="2699792" y="3068960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2843808" y="2852936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3262310" y="2924975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/>
            <p:cNvSpPr/>
            <p:nvPr/>
          </p:nvSpPr>
          <p:spPr>
            <a:xfrm>
              <a:off x="6177565" y="3357039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/>
            <p:cNvSpPr/>
            <p:nvPr/>
          </p:nvSpPr>
          <p:spPr>
            <a:xfrm>
              <a:off x="6053511" y="2986699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/>
            <p:cNvSpPr/>
            <p:nvPr/>
          </p:nvSpPr>
          <p:spPr>
            <a:xfrm>
              <a:off x="6516216" y="3356992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/>
            <p:cNvSpPr/>
            <p:nvPr/>
          </p:nvSpPr>
          <p:spPr>
            <a:xfrm>
              <a:off x="6228184" y="2852936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/>
            <p:cNvSpPr/>
            <p:nvPr/>
          </p:nvSpPr>
          <p:spPr>
            <a:xfrm>
              <a:off x="6549725" y="2863252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/>
            <p:cNvSpPr/>
            <p:nvPr/>
          </p:nvSpPr>
          <p:spPr>
            <a:xfrm>
              <a:off x="2915816" y="3356992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0" name="Titl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794519"/>
          </a:xfrm>
        </p:spPr>
        <p:txBody>
          <a:bodyPr>
            <a:norm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DECISION-MAKING IN AN ASYMMETRICAL PARTNERSHIP 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2483768" y="2636912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13"/>
          <p:cNvSpPr>
            <a:spLocks noChangeArrowheads="1"/>
          </p:cNvSpPr>
          <p:nvPr/>
        </p:nvSpPr>
        <p:spPr bwMode="auto">
          <a:xfrm rot="6194822">
            <a:off x="7108264" y="3159959"/>
            <a:ext cx="174402" cy="170954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" name="TextBox 48"/>
          <p:cNvSpPr txBox="1"/>
          <p:nvPr/>
        </p:nvSpPr>
        <p:spPr>
          <a:xfrm>
            <a:off x="683568" y="5157192"/>
            <a:ext cx="79928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 dirty="0" smtClean="0"/>
              <a:t>Within a partnership designed to  promote collaboration among policy systems , the opportunities for progress towards agreement depend on the </a:t>
            </a:r>
            <a:r>
              <a:rPr lang="en-GB" b="1" i="1" dirty="0" smtClean="0"/>
              <a:t>organisational distance </a:t>
            </a:r>
            <a:r>
              <a:rPr lang="en-GB" b="1" dirty="0" smtClean="0"/>
              <a:t>between the locus of representation in the partnership of each policy system and its locus of policy accountability.  This tends to be more variable in the case of an </a:t>
            </a:r>
            <a:r>
              <a:rPr lang="en-GB" b="1" i="1" dirty="0" smtClean="0"/>
              <a:t>asymmetrical partnership</a:t>
            </a:r>
            <a:endParaRPr lang="en-GB" b="1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DF458-1C65-440F-9357-247E376C1447}" type="slidenum">
              <a:rPr lang="en-GB" smtClean="0"/>
              <a:pPr/>
              <a:t>13</a:t>
            </a:fld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>
            <a:off x="539552" y="764704"/>
            <a:ext cx="7992888" cy="4728461"/>
            <a:chOff x="5192274" y="3275486"/>
            <a:chExt cx="4767843" cy="2961826"/>
          </a:xfrm>
        </p:grpSpPr>
        <p:pic>
          <p:nvPicPr>
            <p:cNvPr id="4" name="Picture 8" descr="BCD58C8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52120" y="3717032"/>
              <a:ext cx="2959433" cy="2520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5364088" y="4357995"/>
              <a:ext cx="864096" cy="25062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dirty="0" smtClean="0"/>
                <a:t>APPOINTED</a:t>
              </a:r>
            </a:p>
            <a:p>
              <a:pPr algn="ctr"/>
              <a:r>
                <a:rPr lang="en-GB" sz="1000" b="1" dirty="0" smtClean="0"/>
                <a:t>AGENCIES </a:t>
              </a:r>
              <a:endParaRPr lang="en-GB" sz="10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113115" y="4403099"/>
              <a:ext cx="816118" cy="25062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dirty="0" smtClean="0"/>
                <a:t>PRIVATE </a:t>
              </a:r>
            </a:p>
            <a:p>
              <a:pPr algn="ctr"/>
              <a:r>
                <a:rPr lang="en-GB" sz="1000" b="1" dirty="0" smtClean="0"/>
                <a:t>ENTERPRISES </a:t>
              </a:r>
              <a:endParaRPr lang="en-GB" sz="10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695648" y="3591218"/>
              <a:ext cx="1080120" cy="32488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dirty="0" smtClean="0"/>
                <a:t>GOVERNENT</a:t>
              </a:r>
            </a:p>
            <a:p>
              <a:pPr algn="ctr"/>
              <a:r>
                <a:rPr lang="en-GB" sz="1000" b="1" dirty="0" smtClean="0"/>
                <a:t>DEPARTMENTS </a:t>
              </a:r>
              <a:endParaRPr lang="en-GB" sz="10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781555" y="5801341"/>
              <a:ext cx="1008112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 smtClean="0"/>
                <a:t>C</a:t>
              </a:r>
              <a:r>
                <a:rPr lang="en-GB" sz="1000" b="1" dirty="0" smtClean="0"/>
                <a:t>OMMUNITY</a:t>
              </a:r>
            </a:p>
            <a:p>
              <a:pPr algn="ctr"/>
              <a:r>
                <a:rPr lang="en-GB" sz="1000" b="1" dirty="0" smtClean="0"/>
                <a:t>INTERESTS </a:t>
              </a:r>
              <a:endParaRPr lang="en-GB" sz="10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92274" y="3275486"/>
              <a:ext cx="4767843" cy="25062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i="1" dirty="0" smtClean="0"/>
                <a:t>In terms of linked POLICY SYSTEMS &amp; more transient DECISION NETWORKS </a:t>
              </a:r>
              <a:endParaRPr lang="en-GB" sz="2000" b="1" i="1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971600" y="260648"/>
            <a:ext cx="712879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FF0000"/>
                </a:solidFill>
              </a:rPr>
              <a:t>MAPPING RELATIONS WITHIN PUBLIC POLICY SPACES</a:t>
            </a:r>
            <a:endParaRPr lang="en-GB" sz="2400" b="1" i="1" dirty="0">
              <a:solidFill>
                <a:srgbClr val="FF0000"/>
              </a:solidFill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7020272" y="1628800"/>
            <a:ext cx="1520825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Tx/>
              <a:buNone/>
            </a:pPr>
            <a:r>
              <a:rPr lang="en-GB" sz="1600" b="1" dirty="0">
                <a:solidFill>
                  <a:schemeClr val="hlink"/>
                </a:solidFill>
              </a:rPr>
              <a:t>fan chart for</a:t>
            </a:r>
            <a:r>
              <a:rPr lang="en-GB" sz="1600" dirty="0">
                <a:solidFill>
                  <a:schemeClr val="hlink"/>
                </a:solidFill>
              </a:rPr>
              <a:t>:</a:t>
            </a:r>
          </a:p>
          <a:p>
            <a:pPr algn="ctr" eaLnBrk="0" hangingPunct="0">
              <a:spcBef>
                <a:spcPct val="50000"/>
              </a:spcBef>
              <a:buFontTx/>
              <a:buNone/>
            </a:pPr>
            <a:r>
              <a:rPr lang="en-GB" sz="1600" b="1" dirty="0"/>
              <a:t>Tony   </a:t>
            </a:r>
          </a:p>
          <a:p>
            <a:pPr algn="ctr" eaLnBrk="0" hangingPunct="0">
              <a:spcBef>
                <a:spcPct val="50000"/>
              </a:spcBef>
              <a:buFontTx/>
              <a:buNone/>
            </a:pPr>
            <a:r>
              <a:rPr lang="en-GB" sz="1600" b="1" dirty="0"/>
              <a:t>Group Engineer</a:t>
            </a:r>
          </a:p>
          <a:p>
            <a:pPr algn="ctr" eaLnBrk="0" hangingPunct="0">
              <a:spcBef>
                <a:spcPct val="50000"/>
              </a:spcBef>
              <a:buFontTx/>
              <a:buNone/>
            </a:pPr>
            <a:r>
              <a:rPr lang="en-GB" sz="1600" b="1" dirty="0" err="1"/>
              <a:t>Droitwich</a:t>
            </a:r>
            <a:r>
              <a:rPr lang="en-GB" sz="1600" b="1" dirty="0"/>
              <a:t> Borough Council</a:t>
            </a:r>
          </a:p>
          <a:p>
            <a:pPr algn="ctr" eaLnBrk="0" hangingPunct="0">
              <a:spcBef>
                <a:spcPct val="50000"/>
              </a:spcBef>
              <a:buFontTx/>
              <a:buNone/>
            </a:pPr>
            <a:r>
              <a:rPr lang="en-GB" sz="1600" b="1" dirty="0"/>
              <a:t>local road decisions</a:t>
            </a:r>
          </a:p>
          <a:p>
            <a:pPr algn="ctr" eaLnBrk="0" hangingPunct="0">
              <a:spcBef>
                <a:spcPct val="50000"/>
              </a:spcBef>
              <a:buFontTx/>
              <a:buNone/>
            </a:pPr>
            <a:r>
              <a:rPr lang="en-GB" sz="1600" b="1" dirty="0"/>
              <a:t>1972</a:t>
            </a:r>
            <a:endParaRPr lang="en-US" sz="1600" b="1" dirty="0"/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395536" y="5373216"/>
            <a:ext cx="835292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GB" i="1" dirty="0">
                <a:latin typeface="Arial Narrow" pitchFamily="34" charset="0"/>
              </a:rPr>
              <a:t>From Public Planning: the Inter-corporate dimension.  Friend, Power  &amp;  </a:t>
            </a:r>
            <a:r>
              <a:rPr lang="en-GB" i="1" dirty="0" err="1">
                <a:latin typeface="Arial Narrow" pitchFamily="34" charset="0"/>
              </a:rPr>
              <a:t>Yewlett</a:t>
            </a:r>
            <a:r>
              <a:rPr lang="en-GB" i="1" dirty="0">
                <a:latin typeface="Arial Narrow" pitchFamily="34" charset="0"/>
              </a:rPr>
              <a:t> </a:t>
            </a:r>
            <a:endParaRPr lang="en-GB" i="1" dirty="0" smtClean="0">
              <a:latin typeface="Arial Narrow" pitchFamily="34" charset="0"/>
            </a:endParaRPr>
          </a:p>
          <a:p>
            <a:pPr algn="ctr">
              <a:buFontTx/>
              <a:buNone/>
            </a:pPr>
            <a:r>
              <a:rPr lang="en-GB" i="1" dirty="0" smtClean="0">
                <a:latin typeface="Arial Narrow" pitchFamily="34" charset="0"/>
              </a:rPr>
              <a:t>Tavistock </a:t>
            </a:r>
            <a:r>
              <a:rPr lang="en-GB" i="1" dirty="0">
                <a:latin typeface="Arial Narrow" pitchFamily="34" charset="0"/>
              </a:rPr>
              <a:t>1974, reprinted </a:t>
            </a:r>
            <a:r>
              <a:rPr lang="en-GB" i="1" dirty="0" err="1">
                <a:latin typeface="Arial Narrow" pitchFamily="34" charset="0"/>
              </a:rPr>
              <a:t>Routledge</a:t>
            </a:r>
            <a:r>
              <a:rPr lang="en-GB" i="1" dirty="0">
                <a:latin typeface="Arial Narrow" pitchFamily="34" charset="0"/>
              </a:rPr>
              <a:t> 2001  Fig 42 p182</a:t>
            </a:r>
            <a:r>
              <a:rPr lang="en-GB" sz="1600" i="1" dirty="0">
                <a:latin typeface="Arial Narrow" pitchFamily="34" charset="0"/>
              </a:rPr>
              <a:t>.  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395536" y="6165304"/>
            <a:ext cx="8424936" cy="307777"/>
          </a:xfrm>
          <a:prstGeom prst="rect">
            <a:avLst/>
          </a:prstGeom>
          <a:solidFill>
            <a:srgbClr val="87DDE9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25000"/>
              </a:spcBef>
              <a:buFontTx/>
              <a:buNone/>
            </a:pPr>
            <a:r>
              <a:rPr lang="en-GB" sz="1400" b="1" i="1" dirty="0" smtClean="0">
                <a:solidFill>
                  <a:srgbClr val="FF0000"/>
                </a:solidFill>
                <a:latin typeface="Arial Narrow" pitchFamily="34" charset="0"/>
              </a:rPr>
              <a:t>Q. What advances in such mapping methods can be made through 21</a:t>
            </a:r>
            <a:r>
              <a:rPr lang="en-GB" sz="1400" b="1" i="1" baseline="30000" dirty="0" smtClean="0">
                <a:solidFill>
                  <a:srgbClr val="FF0000"/>
                </a:solidFill>
                <a:latin typeface="Arial Narrow" pitchFamily="34" charset="0"/>
              </a:rPr>
              <a:t>st</a:t>
            </a:r>
            <a:r>
              <a:rPr lang="en-GB" sz="1400" b="1" i="1" dirty="0" smtClean="0">
                <a:solidFill>
                  <a:srgbClr val="FF0000"/>
                </a:solidFill>
                <a:latin typeface="Arial Narrow" pitchFamily="34" charset="0"/>
              </a:rPr>
              <a:t> century  information systems technologies? </a:t>
            </a:r>
            <a:endParaRPr lang="en-GB" sz="1400" b="1" i="1" dirty="0">
              <a:solidFill>
                <a:srgbClr val="7030A0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2400" cy="576064"/>
          </a:xfrm>
        </p:spPr>
        <p:txBody>
          <a:bodyPr>
            <a:norm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TAKING STOCK – September 2014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908720"/>
            <a:ext cx="835292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smtClean="0">
                <a:solidFill>
                  <a:schemeClr val="accent1"/>
                </a:solidFill>
              </a:rPr>
              <a:t> INFLUENCE of this legacy is now quite WIDE – but scattered</a:t>
            </a:r>
          </a:p>
          <a:p>
            <a:pPr marL="432000">
              <a:buFont typeface="Courier New" pitchFamily="49" charset="0"/>
              <a:buChar char="o"/>
            </a:pPr>
            <a:r>
              <a:rPr lang="en-GB" sz="2200" b="1" dirty="0" smtClean="0">
                <a:solidFill>
                  <a:schemeClr val="accent1"/>
                </a:solidFill>
              </a:rPr>
              <a:t>	communities other than OR – PUBLIC PLANNING, POLICY</a:t>
            </a:r>
          </a:p>
          <a:p>
            <a:pPr marL="432000">
              <a:buFont typeface="Courier New" pitchFamily="49" charset="0"/>
              <a:buChar char="o"/>
            </a:pPr>
            <a:r>
              <a:rPr lang="en-GB" sz="2200" b="1" dirty="0" smtClean="0">
                <a:solidFill>
                  <a:schemeClr val="accent1"/>
                </a:solidFill>
              </a:rPr>
              <a:t> 	champions widely dispersed – Europe, developing world</a:t>
            </a:r>
          </a:p>
          <a:p>
            <a:pPr marL="432000" lvl="1">
              <a:buFont typeface="Courier New" pitchFamily="49" charset="0"/>
              <a:buChar char="o"/>
            </a:pPr>
            <a:r>
              <a:rPr lang="en-GB" sz="2200" b="1" dirty="0" smtClean="0">
                <a:solidFill>
                  <a:schemeClr val="accent1"/>
                </a:solidFill>
              </a:rPr>
              <a:t>     spread across university schools, consultancies, governments</a:t>
            </a:r>
          </a:p>
          <a:p>
            <a:pPr marL="0" lvl="1"/>
            <a:r>
              <a:rPr lang="en-GB" sz="2200" b="1" dirty="0" smtClean="0">
                <a:solidFill>
                  <a:schemeClr val="accent1"/>
                </a:solidFill>
              </a:rPr>
              <a:t>STIMULUS from academic links – but disciplinary barriers can inhibit</a:t>
            </a:r>
          </a:p>
          <a:p>
            <a:pPr marL="432000" lvl="1">
              <a:buFont typeface="Courier New" pitchFamily="49" charset="0"/>
              <a:buChar char="o"/>
            </a:pPr>
            <a:r>
              <a:rPr lang="en-GB" sz="2200" b="1" dirty="0" smtClean="0">
                <a:solidFill>
                  <a:schemeClr val="accent1"/>
                </a:solidFill>
              </a:rPr>
              <a:t>	Insights from other LANGUAGES [&amp; other world views]</a:t>
            </a:r>
          </a:p>
          <a:p>
            <a:pPr marL="432000" lvl="1">
              <a:buFont typeface="Courier New" pitchFamily="49" charset="0"/>
              <a:buChar char="o"/>
            </a:pPr>
            <a:r>
              <a:rPr lang="en-GB" sz="2200" b="1" dirty="0" smtClean="0">
                <a:solidFill>
                  <a:schemeClr val="accent1"/>
                </a:solidFill>
              </a:rPr>
              <a:t>	Some CROSS-FERTILISATION with other sources of innovation  </a:t>
            </a:r>
          </a:p>
          <a:p>
            <a:pPr marL="432000" lvl="1">
              <a:spcAft>
                <a:spcPts val="600"/>
              </a:spcAft>
              <a:buFont typeface="Courier New" pitchFamily="49" charset="0"/>
              <a:buChar char="o"/>
            </a:pPr>
            <a:r>
              <a:rPr lang="en-GB" sz="2200" b="1" dirty="0" smtClean="0">
                <a:solidFill>
                  <a:schemeClr val="accent1"/>
                </a:solidFill>
              </a:rPr>
              <a:t>	Increasing  RESEARCH DEFICIT due to consultancy THRUST</a:t>
            </a:r>
          </a:p>
          <a:p>
            <a:pPr marL="0" lvl="1"/>
            <a:r>
              <a:rPr lang="en-GB" sz="2200" b="1" dirty="0" smtClean="0">
                <a:solidFill>
                  <a:srgbClr val="7030A0"/>
                </a:solidFill>
              </a:rPr>
              <a:t>ORS Charitable project 2013-14 – </a:t>
            </a:r>
            <a:r>
              <a:rPr lang="en-GB" sz="2200" b="1" i="1" dirty="0" smtClean="0">
                <a:solidFill>
                  <a:srgbClr val="7030A0"/>
                </a:solidFill>
              </a:rPr>
              <a:t>focus on IOR legacy &amp; implications 	for  investing in appropriate skills, technology, research ...</a:t>
            </a:r>
            <a:endParaRPr lang="en-GB" sz="2200" b="1" dirty="0" smtClean="0">
              <a:solidFill>
                <a:srgbClr val="7030A0"/>
              </a:solidFill>
            </a:endParaRPr>
          </a:p>
          <a:p>
            <a:pPr marL="0" lvl="1"/>
            <a:r>
              <a:rPr lang="en-GB" sz="2200" b="1" dirty="0" smtClean="0">
                <a:solidFill>
                  <a:srgbClr val="7030A0"/>
                </a:solidFill>
              </a:rPr>
              <a:t>Current evidence of rising policy interest in UK civil service</a:t>
            </a:r>
          </a:p>
          <a:p>
            <a:pPr marL="0" lvl="1">
              <a:spcAft>
                <a:spcPts val="600"/>
              </a:spcAft>
            </a:pPr>
            <a:r>
              <a:rPr lang="en-GB" sz="2200" b="1" dirty="0" smtClean="0">
                <a:solidFill>
                  <a:srgbClr val="7030A0"/>
                </a:solidFill>
              </a:rPr>
              <a:t>Occasional news of unexpected influences </a:t>
            </a:r>
            <a:r>
              <a:rPr lang="en-GB" sz="2200" b="1" i="1" dirty="0" smtClean="0">
                <a:solidFill>
                  <a:srgbClr val="7030A0"/>
                </a:solidFill>
              </a:rPr>
              <a:t>[via software – Peru, Iran]</a:t>
            </a:r>
            <a:r>
              <a:rPr lang="en-GB" sz="2200" b="1" dirty="0" smtClean="0">
                <a:solidFill>
                  <a:srgbClr val="7030A0"/>
                </a:solidFill>
              </a:rPr>
              <a:t> </a:t>
            </a:r>
          </a:p>
          <a:p>
            <a:pPr marL="0" lvl="1"/>
            <a:r>
              <a:rPr lang="en-GB" sz="2200" b="1" dirty="0" smtClean="0">
                <a:solidFill>
                  <a:srgbClr val="FF0000"/>
                </a:solidFill>
              </a:rPr>
              <a:t>Two current challenges: CONSOLIDATION </a:t>
            </a:r>
            <a:r>
              <a:rPr lang="en-GB" sz="2200" b="1" i="1" dirty="0" smtClean="0">
                <a:solidFill>
                  <a:srgbClr val="FF0000"/>
                </a:solidFill>
              </a:rPr>
              <a:t>of core ideas &amp; methods  </a:t>
            </a:r>
          </a:p>
          <a:p>
            <a:pPr marL="0" lvl="1"/>
            <a:r>
              <a:rPr lang="en-GB" sz="2200" b="1" dirty="0" smtClean="0">
                <a:solidFill>
                  <a:srgbClr val="FF0000"/>
                </a:solidFill>
              </a:rPr>
              <a:t>			  REJUVENATION </a:t>
            </a:r>
            <a:r>
              <a:rPr lang="en-GB" sz="2200" b="1" i="1" dirty="0" smtClean="0">
                <a:solidFill>
                  <a:srgbClr val="FF0000"/>
                </a:solidFill>
              </a:rPr>
              <a:t>of human resource</a:t>
            </a:r>
          </a:p>
          <a:p>
            <a:pPr marL="0" lvl="1"/>
            <a:r>
              <a:rPr lang="en-GB" sz="2200" b="1" i="1" dirty="0" smtClean="0">
                <a:solidFill>
                  <a:srgbClr val="FF0000"/>
                </a:solidFill>
              </a:rPr>
              <a:t>as gateways to future contributions to policy practice &amp; theory</a:t>
            </a:r>
            <a:endParaRPr lang="en-GB" sz="2200" b="1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C32A-68DB-4760-932F-427B7DA08333}" type="slidenum">
              <a:rPr lang="en-GB" smtClean="0"/>
              <a:pPr/>
              <a:t>14</a:t>
            </a:fld>
            <a:endParaRPr lang="en-GB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0"/>
            <a:ext cx="7772400" cy="620688"/>
          </a:xfrm>
        </p:spPr>
        <p:txBody>
          <a:bodyPr>
            <a:no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directions for investment in </a:t>
            </a:r>
            <a:r>
              <a:rPr lang="en-GB" sz="2400" b="1" dirty="0" smtClean="0">
                <a:solidFill>
                  <a:srgbClr val="FF0000"/>
                </a:solidFill>
                <a:latin typeface="Arial Black" pitchFamily="34" charset="0"/>
              </a:rPr>
              <a:t>APPROPRIATE SKILLS</a:t>
            </a:r>
            <a:endParaRPr lang="en-GB" sz="2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620688"/>
            <a:ext cx="8640960" cy="6042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70C0"/>
                </a:solidFill>
              </a:rPr>
              <a:t>  </a:t>
            </a:r>
            <a:r>
              <a:rPr lang="en-GB" sz="2000" b="1" dirty="0" smtClean="0">
                <a:solidFill>
                  <a:srgbClr val="0070C0"/>
                </a:solidFill>
              </a:rPr>
              <a:t>skills for structuring not only PROBLEMS – also</a:t>
            </a:r>
            <a:r>
              <a:rPr lang="en-GB" sz="2000" b="1" u="sng" dirty="0" smtClean="0">
                <a:solidFill>
                  <a:srgbClr val="0070C0"/>
                </a:solidFill>
              </a:rPr>
              <a:t> </a:t>
            </a:r>
            <a:r>
              <a:rPr lang="en-GB" sz="2000" b="1" dirty="0" smtClean="0">
                <a:solidFill>
                  <a:srgbClr val="0070C0"/>
                </a:solidFill>
              </a:rPr>
              <a:t>PROGRESS &amp; ENGAGEMENT</a:t>
            </a:r>
          </a:p>
          <a:p>
            <a:pPr>
              <a:spcAft>
                <a:spcPts val="400"/>
              </a:spcAft>
              <a:buFont typeface="Arial" pitchFamily="34" charset="0"/>
              <a:buChar char="•"/>
            </a:pPr>
            <a:r>
              <a:rPr lang="en-GB" sz="2000" b="1" u="sng" dirty="0" smtClean="0">
                <a:solidFill>
                  <a:srgbClr val="0070C0"/>
                </a:solidFill>
              </a:rPr>
              <a:t> </a:t>
            </a:r>
            <a:r>
              <a:rPr lang="en-GB" sz="2000" b="1" dirty="0" smtClean="0">
                <a:solidFill>
                  <a:srgbClr val="0070C0"/>
                </a:solidFill>
              </a:rPr>
              <a:t> skills of INTERACTION &amp; INTERROGATION as  prelude to [joint] structuring</a:t>
            </a:r>
          </a:p>
          <a:p>
            <a:pPr>
              <a:spcAft>
                <a:spcPts val="400"/>
              </a:spcAft>
              <a:buFont typeface="Arial" pitchFamily="34" charset="0"/>
              <a:buChar char="•"/>
            </a:pPr>
            <a:r>
              <a:rPr lang="en-GB" sz="2000" b="1" u="sng" dirty="0" smtClean="0">
                <a:solidFill>
                  <a:srgbClr val="0070C0"/>
                </a:solidFill>
              </a:rPr>
              <a:t> </a:t>
            </a:r>
            <a:r>
              <a:rPr lang="en-GB" sz="2000" b="1" dirty="0" smtClean="0">
                <a:solidFill>
                  <a:srgbClr val="0070C0"/>
                </a:solidFill>
              </a:rPr>
              <a:t> facilitation skill - balancing INTERACTION, METHODS, PROGRESS  </a:t>
            </a:r>
            <a:r>
              <a:rPr lang="en-GB" sz="2000" b="1" i="1" dirty="0" smtClean="0">
                <a:solidFill>
                  <a:srgbClr val="0070C0"/>
                </a:solidFill>
              </a:rPr>
              <a:t>[IMP] </a:t>
            </a:r>
          </a:p>
          <a:p>
            <a:pPr>
              <a:spcAft>
                <a:spcPts val="400"/>
              </a:spcAft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70C0"/>
                </a:solidFill>
              </a:rPr>
              <a:t>  </a:t>
            </a:r>
            <a:r>
              <a:rPr lang="en-GB" sz="2000" b="1" dirty="0" smtClean="0">
                <a:solidFill>
                  <a:srgbClr val="0070C0"/>
                </a:solidFill>
              </a:rPr>
              <a:t>ANALYTICAL SKILLS vital in designing tools – then TRANS-ANALYTIC potential </a:t>
            </a:r>
          </a:p>
          <a:p>
            <a:pPr>
              <a:spcAft>
                <a:spcPts val="400"/>
              </a:spcAft>
              <a:buFont typeface="Arial" pitchFamily="34" charset="0"/>
              <a:buChar char="•"/>
            </a:pPr>
            <a:r>
              <a:rPr lang="en-GB" sz="2000" b="1" dirty="0" smtClean="0">
                <a:solidFill>
                  <a:srgbClr val="0070C0"/>
                </a:solidFill>
              </a:rPr>
              <a:t>  however CONFIDENT FACILITATORS include many with different backgrounds </a:t>
            </a:r>
          </a:p>
          <a:p>
            <a:pPr algn="ctr">
              <a:spcAft>
                <a:spcPts val="400"/>
              </a:spcAft>
            </a:pPr>
            <a:r>
              <a:rPr lang="en-GB" sz="2000" b="1" dirty="0" smtClean="0">
                <a:solidFill>
                  <a:srgbClr val="7030A0"/>
                </a:solidFill>
              </a:rPr>
              <a:t>CURRENTLY:</a:t>
            </a:r>
          </a:p>
          <a:p>
            <a:pPr>
              <a:spcAft>
                <a:spcPts val="400"/>
              </a:spcAft>
              <a:buFont typeface="Arial" pitchFamily="34" charset="0"/>
              <a:buChar char="•"/>
            </a:pPr>
            <a:r>
              <a:rPr lang="en-GB" sz="2000" b="1" u="sng" dirty="0" smtClean="0">
                <a:solidFill>
                  <a:srgbClr val="7030A0"/>
                </a:solidFill>
              </a:rPr>
              <a:t> </a:t>
            </a:r>
            <a:r>
              <a:rPr lang="en-GB" sz="2000" b="1" dirty="0" smtClean="0">
                <a:solidFill>
                  <a:srgbClr val="7030A0"/>
                </a:solidFill>
              </a:rPr>
              <a:t> LIMITED CLUSTERS in UK with relevant skills </a:t>
            </a:r>
            <a:r>
              <a:rPr lang="en-GB" sz="2000" b="1" i="1" dirty="0" smtClean="0">
                <a:solidFill>
                  <a:srgbClr val="7030A0"/>
                </a:solidFill>
              </a:rPr>
              <a:t>[and TRANS-ANALYTIC potential] 	</a:t>
            </a:r>
            <a:r>
              <a:rPr lang="en-GB" sz="2000" b="1" dirty="0" smtClean="0">
                <a:solidFill>
                  <a:srgbClr val="7030A0"/>
                </a:solidFill>
              </a:rPr>
              <a:t>- can be brought out via a mix of apprenticeship &amp; short courses</a:t>
            </a:r>
          </a:p>
          <a:p>
            <a:pPr>
              <a:spcAft>
                <a:spcPts val="400"/>
              </a:spcAft>
              <a:buFont typeface="Arial" pitchFamily="34" charset="0"/>
              <a:buChar char="•"/>
            </a:pPr>
            <a:r>
              <a:rPr lang="en-GB" sz="2000" b="1" dirty="0" smtClean="0">
                <a:solidFill>
                  <a:srgbClr val="7030A0"/>
                </a:solidFill>
              </a:rPr>
              <a:t>  dispersed experience in designing IMMERSIVE/INTERACTIVE SHORT COURSES 	– proven potential [as taster] of MUTUAL CONSULTING WORKSHOPS</a:t>
            </a:r>
          </a:p>
          <a:p>
            <a:pPr>
              <a:spcAft>
                <a:spcPts val="400"/>
              </a:spcAft>
              <a:buFont typeface="Arial" pitchFamily="34" charset="0"/>
              <a:buChar char="•"/>
            </a:pPr>
            <a:r>
              <a:rPr lang="en-GB" sz="2000" b="1" dirty="0" smtClean="0">
                <a:solidFill>
                  <a:srgbClr val="7030A0"/>
                </a:solidFill>
              </a:rPr>
              <a:t>  recent designs for STAGED COURSES IN STAKEHOLDER ENGAGEMENT </a:t>
            </a:r>
          </a:p>
          <a:p>
            <a:pPr algn="ctr">
              <a:spcAft>
                <a:spcPts val="400"/>
              </a:spcAft>
            </a:pPr>
            <a:r>
              <a:rPr lang="en-GB" sz="2000" b="1" dirty="0" smtClean="0">
                <a:solidFill>
                  <a:srgbClr val="FF0000"/>
                </a:solidFill>
              </a:rPr>
              <a:t>FUTURE:</a:t>
            </a:r>
          </a:p>
          <a:p>
            <a:pPr>
              <a:spcAft>
                <a:spcPts val="400"/>
              </a:spcAft>
              <a:buFont typeface="Arial" pitchFamily="34" charset="0"/>
              <a:buChar char="•"/>
            </a:pPr>
            <a:r>
              <a:rPr lang="en-GB" sz="2000" b="1" dirty="0" smtClean="0">
                <a:solidFill>
                  <a:srgbClr val="FF0000"/>
                </a:solidFill>
              </a:rPr>
              <a:t>  GORS &amp; DSTL OR as promising reservoirs of  future policy design skills</a:t>
            </a:r>
          </a:p>
          <a:p>
            <a:pPr>
              <a:spcAft>
                <a:spcPts val="400"/>
              </a:spcAft>
              <a:buFont typeface="Arial" pitchFamily="34" charset="0"/>
              <a:buChar char="•"/>
            </a:pPr>
            <a:r>
              <a:rPr lang="en-GB" sz="2000" b="1" dirty="0" smtClean="0">
                <a:solidFill>
                  <a:srgbClr val="FF0000"/>
                </a:solidFill>
              </a:rPr>
              <a:t>  value of learning alongside EXPERIENCED PUBLIC MANAGERS [joint courses?]  </a:t>
            </a:r>
          </a:p>
          <a:p>
            <a:pPr>
              <a:spcAft>
                <a:spcPts val="400"/>
              </a:spcAft>
              <a:buFont typeface="Arial" pitchFamily="34" charset="0"/>
              <a:buChar char="•"/>
            </a:pPr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en-GB" sz="2000" b="1" dirty="0" smtClean="0">
                <a:solidFill>
                  <a:srgbClr val="FF0000"/>
                </a:solidFill>
              </a:rPr>
              <a:t> MASTERS COURSES [full or part-time] as a design model for deeper learning  </a:t>
            </a:r>
          </a:p>
          <a:p>
            <a:pPr>
              <a:spcAft>
                <a:spcPts val="400"/>
              </a:spcAft>
              <a:buFont typeface="Arial" pitchFamily="34" charset="0"/>
              <a:buChar char="•"/>
            </a:pPr>
            <a:r>
              <a:rPr lang="en-GB" sz="2000" b="1" dirty="0" smtClean="0">
                <a:solidFill>
                  <a:srgbClr val="FF0000"/>
                </a:solidFill>
              </a:rPr>
              <a:t>  value of JOINT COURSE DESIGN by OR staff with public policy practitioners </a:t>
            </a:r>
          </a:p>
          <a:p>
            <a:pPr>
              <a:spcAft>
                <a:spcPts val="400"/>
              </a:spcAft>
              <a:buFont typeface="Arial" pitchFamily="34" charset="0"/>
              <a:buChar char="•"/>
            </a:pPr>
            <a:r>
              <a:rPr lang="en-GB" sz="2000" b="1" dirty="0" smtClean="0">
                <a:solidFill>
                  <a:srgbClr val="FF0000"/>
                </a:solidFill>
              </a:rPr>
              <a:t>  DESIGN OPTIONS to be explored for course delivery, sponsorship, recruitment</a:t>
            </a:r>
            <a:endParaRPr lang="en-GB" sz="2000" b="1" u="sng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C32A-68DB-4760-932F-427B7DA08333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712968" cy="432048"/>
          </a:xfrm>
        </p:spPr>
        <p:txBody>
          <a:bodyPr>
            <a:no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directions for investment in </a:t>
            </a:r>
            <a:r>
              <a:rPr lang="en-GB" sz="2400" b="1" dirty="0" smtClean="0">
                <a:solidFill>
                  <a:srgbClr val="FF0000"/>
                </a:solidFill>
                <a:latin typeface="Arial Black" pitchFamily="34" charset="0"/>
              </a:rPr>
              <a:t>APPROPRIATE TECHNOLOGY</a:t>
            </a:r>
            <a:endParaRPr lang="en-GB" sz="2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836712"/>
            <a:ext cx="889248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-GB" sz="2000" b="1" dirty="0" smtClean="0">
                <a:solidFill>
                  <a:srgbClr val="0070C0"/>
                </a:solidFill>
              </a:rPr>
              <a:t>problem structuring tools [++] as APPROPRIATE  TECHNOLOGY [intermediate] 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GB" sz="2000" b="1" dirty="0" smtClean="0">
                <a:solidFill>
                  <a:srgbClr val="0070C0"/>
                </a:solidFill>
              </a:rPr>
              <a:t>  technology to enrich COMMUNICATION among people with diverse inputs</a:t>
            </a:r>
            <a:r>
              <a:rPr lang="en-GB" sz="2000" u="sng" dirty="0" smtClean="0">
                <a:solidFill>
                  <a:srgbClr val="0070C0"/>
                </a:solidFill>
              </a:rPr>
              <a:t> </a:t>
            </a:r>
            <a:endParaRPr lang="en-GB" sz="2000" b="1" dirty="0" smtClean="0">
              <a:solidFill>
                <a:srgbClr val="0070C0"/>
              </a:solidFill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GB" sz="2000" b="1" dirty="0" smtClean="0">
                <a:solidFill>
                  <a:srgbClr val="0070C0"/>
                </a:solidFill>
              </a:rPr>
              <a:t>  varied origins of technologies –  structuring DECISIONS VS. SYSTEMS  [&amp; other]</a:t>
            </a:r>
          </a:p>
          <a:p>
            <a:pPr>
              <a:spcAft>
                <a:spcPts val="600"/>
              </a:spcAft>
            </a:pPr>
            <a:r>
              <a:rPr lang="en-GB" b="1" u="sng" dirty="0" smtClean="0">
                <a:solidFill>
                  <a:srgbClr val="0070C0"/>
                </a:solidFill>
              </a:rPr>
              <a:t>  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GB" sz="2000" b="1" dirty="0">
                <a:solidFill>
                  <a:srgbClr val="7030A0"/>
                </a:solidFill>
              </a:rPr>
              <a:t> </a:t>
            </a:r>
            <a:r>
              <a:rPr lang="en-GB" sz="2000" b="1" dirty="0" smtClean="0">
                <a:solidFill>
                  <a:srgbClr val="7030A0"/>
                </a:solidFill>
              </a:rPr>
              <a:t> Strategic Choice toolkit:  PUBLIC POLICY origins, DECISION DYNAMICS focus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GB" sz="2000" b="1" dirty="0" smtClean="0">
                <a:solidFill>
                  <a:srgbClr val="7030A0"/>
                </a:solidFill>
              </a:rPr>
              <a:t>  Well-tested DESIGNS for SC  workshops  – graphics, flipcharts, broad tip pens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GB" sz="2000" b="1" dirty="0">
                <a:solidFill>
                  <a:srgbClr val="7030A0"/>
                </a:solidFill>
              </a:rPr>
              <a:t> </a:t>
            </a:r>
            <a:r>
              <a:rPr lang="en-GB" sz="2000" b="1" dirty="0" smtClean="0">
                <a:solidFill>
                  <a:srgbClr val="7030A0"/>
                </a:solidFill>
              </a:rPr>
              <a:t>  SOFTWARE now developed as an alternative </a:t>
            </a:r>
            <a:r>
              <a:rPr lang="en-GB" sz="2000" b="1" i="1" dirty="0" smtClean="0">
                <a:solidFill>
                  <a:srgbClr val="7030A0"/>
                </a:solidFill>
              </a:rPr>
              <a:t>[for consultants &amp; close groups]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GB" sz="2000" b="1" dirty="0">
                <a:solidFill>
                  <a:srgbClr val="7030A0"/>
                </a:solidFill>
              </a:rPr>
              <a:t> </a:t>
            </a:r>
            <a:r>
              <a:rPr lang="en-GB" sz="2000" b="1" dirty="0" smtClean="0">
                <a:solidFill>
                  <a:srgbClr val="7030A0"/>
                </a:solidFill>
              </a:rPr>
              <a:t>  technology to sustain GLOBAL EXCHANGE NETWORKS  [</a:t>
            </a:r>
            <a:r>
              <a:rPr lang="en-GB" sz="2000" b="1" i="1" dirty="0" smtClean="0">
                <a:solidFill>
                  <a:srgbClr val="7030A0"/>
                </a:solidFill>
              </a:rPr>
              <a:t>boosted by the internet]</a:t>
            </a:r>
          </a:p>
          <a:p>
            <a:pPr algn="ctr">
              <a:spcAft>
                <a:spcPts val="600"/>
              </a:spcAft>
            </a:pPr>
            <a:r>
              <a:rPr lang="en-GB" sz="2000" b="1" dirty="0" smtClean="0">
                <a:solidFill>
                  <a:srgbClr val="FF0000"/>
                </a:solidFill>
              </a:rPr>
              <a:t>FUTURE: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GB" sz="2000" b="1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-GB" sz="2000" b="1" dirty="0" smtClean="0">
                <a:solidFill>
                  <a:srgbClr val="FF0000"/>
                </a:solidFill>
              </a:rPr>
              <a:t>21</a:t>
            </a:r>
            <a:r>
              <a:rPr lang="en-GB" sz="2000" b="1" baseline="30000" dirty="0" smtClean="0">
                <a:solidFill>
                  <a:srgbClr val="FF0000"/>
                </a:solidFill>
              </a:rPr>
              <a:t>st</a:t>
            </a:r>
            <a:r>
              <a:rPr lang="en-GB" sz="2000" b="1" dirty="0" smtClean="0">
                <a:solidFill>
                  <a:srgbClr val="FF0000"/>
                </a:solidFill>
              </a:rPr>
              <a:t> century now bringing wide opportunities for adaptation to NEW MEDIA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en-GB" sz="2000" b="1" dirty="0" smtClean="0">
                <a:solidFill>
                  <a:srgbClr val="FF0000"/>
                </a:solidFill>
              </a:rPr>
              <a:t>  value of designing a global exchange framework with a POLICY DESIGN focus</a:t>
            </a:r>
            <a:endParaRPr lang="en-GB" sz="2000" b="1" u="sng" dirty="0" smtClean="0">
              <a:solidFill>
                <a:srgbClr val="FF0000"/>
              </a:solidFill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GB" sz="2000" b="1" dirty="0" smtClean="0">
                <a:solidFill>
                  <a:srgbClr val="FF0000"/>
                </a:solidFill>
              </a:rPr>
              <a:t>  dispersed nodes to service a MULTILINGUAL communication network 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GB" sz="2000" b="1" dirty="0" smtClean="0">
                <a:solidFill>
                  <a:srgbClr val="FF0000"/>
                </a:solidFill>
              </a:rPr>
              <a:t>   offer of access to PROCESS SUPPORT SOFTWARE to energise networks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GB" sz="2000" b="1" dirty="0" smtClean="0">
                <a:solidFill>
                  <a:srgbClr val="FF0000"/>
                </a:solidFill>
              </a:rPr>
              <a:t>   design of SUBSIDISED ACCESS for students &amp; other under-resourced groups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GB" sz="2000" b="1" dirty="0" smtClean="0">
                <a:solidFill>
                  <a:srgbClr val="FF0000"/>
                </a:solidFill>
              </a:rPr>
              <a:t>   quick PILOT PROJECT to upgrade current software package with pioneer users   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C32A-68DB-4760-932F-427B7DA08333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923928" y="1988840"/>
            <a:ext cx="14685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GB" sz="2000" b="1" dirty="0" smtClean="0">
                <a:solidFill>
                  <a:srgbClr val="7030A0"/>
                </a:solidFill>
              </a:rPr>
              <a:t>CURRENTLY: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8280920" cy="432048"/>
          </a:xfrm>
        </p:spPr>
        <p:txBody>
          <a:bodyPr>
            <a:no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directions for investment in </a:t>
            </a:r>
            <a:r>
              <a:rPr lang="en-GB" sz="2400" b="1" dirty="0" smtClean="0">
                <a:solidFill>
                  <a:srgbClr val="FF0000"/>
                </a:solidFill>
                <a:latin typeface="Arial Black" pitchFamily="34" charset="0"/>
              </a:rPr>
              <a:t>APPROPRIATE RESEARCH</a:t>
            </a:r>
            <a:endParaRPr lang="en-GB" sz="2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712728"/>
            <a:ext cx="8568952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-GB" sz="2000" b="1" dirty="0" smtClean="0">
                <a:solidFill>
                  <a:srgbClr val="0070C0"/>
                </a:solidFill>
              </a:rPr>
              <a:t>value of RESEARCH SPONSORSHIP in fuelling early innovation in IOR school </a:t>
            </a:r>
            <a:endParaRPr lang="en-GB" sz="2000" b="1" u="sng" dirty="0" smtClean="0">
              <a:solidFill>
                <a:srgbClr val="0070C0"/>
              </a:solidFill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GB" sz="2000" b="1" dirty="0" smtClean="0">
                <a:solidFill>
                  <a:srgbClr val="0070C0"/>
                </a:solidFill>
              </a:rPr>
              <a:t>  role of a RESEARCH COUNCIL [ESRC] in funding inter-agency research 1968-82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GB" sz="2000" b="1" dirty="0" smtClean="0">
                <a:solidFill>
                  <a:srgbClr val="0070C0"/>
                </a:solidFill>
              </a:rPr>
              <a:t>  OR SOCIETY  history of closer research links with EPSRC than ESRC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GB" sz="2000" b="1" dirty="0" smtClean="0">
                <a:solidFill>
                  <a:srgbClr val="0070C0"/>
                </a:solidFill>
              </a:rPr>
              <a:t>  2004 joint ORS/EPSRC/ESRC REVIEW  </a:t>
            </a:r>
            <a:r>
              <a:rPr lang="en-GB" sz="2000" b="1" i="1" dirty="0" smtClean="0">
                <a:solidFill>
                  <a:srgbClr val="0070C0"/>
                </a:solidFill>
              </a:rPr>
              <a:t>but </a:t>
            </a:r>
            <a:r>
              <a:rPr lang="en-GB" sz="2000" b="1" dirty="0" smtClean="0">
                <a:solidFill>
                  <a:srgbClr val="0070C0"/>
                </a:solidFill>
              </a:rPr>
              <a:t>EPSRC [only] supports consortium</a:t>
            </a:r>
          </a:p>
          <a:p>
            <a:pPr algn="ctr">
              <a:spcAft>
                <a:spcPts val="600"/>
              </a:spcAft>
            </a:pPr>
            <a:r>
              <a:rPr lang="en-GB" sz="2000" b="1" dirty="0" smtClean="0">
                <a:solidFill>
                  <a:srgbClr val="7030A0"/>
                </a:solidFill>
              </a:rPr>
              <a:t>CURRENTLY: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GB" sz="2000" b="1" dirty="0" smtClean="0">
                <a:solidFill>
                  <a:srgbClr val="7030A0"/>
                </a:solidFill>
              </a:rPr>
              <a:t>  POTENTIAL  PARTNERS in university schools of planning, policy, government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GB" sz="2000" b="1" dirty="0" smtClean="0">
                <a:solidFill>
                  <a:srgbClr val="7030A0"/>
                </a:solidFill>
              </a:rPr>
              <a:t>  scope for EUROPEAN RESEARCH FUNDING with partners in e.g. NL, SE, IT</a:t>
            </a:r>
          </a:p>
          <a:p>
            <a:pPr algn="ctr">
              <a:spcAft>
                <a:spcPts val="600"/>
              </a:spcAft>
            </a:pPr>
            <a:r>
              <a:rPr lang="en-GB" sz="2000" b="1" dirty="0" smtClean="0">
                <a:solidFill>
                  <a:srgbClr val="FF3300"/>
                </a:solidFill>
              </a:rPr>
              <a:t>FUTURE: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GB" sz="2000" b="1" dirty="0" smtClean="0">
                <a:solidFill>
                  <a:srgbClr val="FF0000"/>
                </a:solidFill>
              </a:rPr>
              <a:t>  value of EVALUATION STUDIES into impacts of major policy projects  UK, EU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GB" sz="2000" b="1" dirty="0" smtClean="0">
                <a:solidFill>
                  <a:srgbClr val="FF0000"/>
                </a:solidFill>
              </a:rPr>
              <a:t>  opportunities to design NEW RESEARCH TOOLS drawing on past ESRC work</a:t>
            </a:r>
          </a:p>
          <a:p>
            <a:pPr lvl="1">
              <a:spcAft>
                <a:spcPts val="600"/>
              </a:spcAft>
            </a:pPr>
            <a:r>
              <a:rPr lang="en-GB" sz="2000" b="1" dirty="0" smtClean="0">
                <a:solidFill>
                  <a:srgbClr val="FF0000"/>
                </a:solidFill>
              </a:rPr>
              <a:t>	- for exploring programme influences on &amp; from project engagements </a:t>
            </a:r>
          </a:p>
          <a:p>
            <a:pPr lvl="1">
              <a:spcAft>
                <a:spcPts val="600"/>
              </a:spcAft>
            </a:pPr>
            <a:r>
              <a:rPr lang="en-GB" sz="2000" b="1" dirty="0" smtClean="0">
                <a:solidFill>
                  <a:srgbClr val="FF0000"/>
                </a:solidFill>
              </a:rPr>
              <a:t>	- for mapping structural &amp; other relations in public policy arenas 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GB" sz="2000" b="1" dirty="0" smtClean="0">
                <a:solidFill>
                  <a:srgbClr val="FF0000"/>
                </a:solidFill>
              </a:rPr>
              <a:t>  international projects in important policy areas – </a:t>
            </a:r>
            <a:r>
              <a:rPr lang="en-GB" sz="2000" b="1" dirty="0" err="1" smtClean="0">
                <a:solidFill>
                  <a:srgbClr val="FF0000"/>
                </a:solidFill>
              </a:rPr>
              <a:t>eg</a:t>
            </a:r>
            <a:r>
              <a:rPr lang="en-GB" sz="2000" b="1" dirty="0" smtClean="0">
                <a:solidFill>
                  <a:srgbClr val="FF0000"/>
                </a:solidFill>
              </a:rPr>
              <a:t> WATER POLICY 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GB" sz="2000" b="1" dirty="0" smtClean="0">
                <a:solidFill>
                  <a:srgbClr val="FF0000"/>
                </a:solidFill>
              </a:rPr>
              <a:t>  involvement of OR Society [E&amp;RC] in research design &amp; co-ordination  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GB" sz="2000" b="1" dirty="0" smtClean="0">
                <a:solidFill>
                  <a:srgbClr val="FF0000"/>
                </a:solidFill>
              </a:rPr>
              <a:t>  value of engaging GORS &amp; policy professionals in research proposal design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C32A-68DB-4760-932F-427B7DA08333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648072"/>
          </a:xfrm>
        </p:spPr>
        <p:txBody>
          <a:bodyPr>
            <a:norm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DESIGNING A WAY FORWARD FROM 2014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424936" cy="50405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GB" sz="2400" b="1" dirty="0" smtClean="0">
                <a:solidFill>
                  <a:srgbClr val="7030A0"/>
                </a:solidFill>
              </a:rPr>
              <a:t>WHO DRIVES/SPONSORS THESE INITIATIVES?   </a:t>
            </a:r>
          </a:p>
          <a:p>
            <a:r>
              <a:rPr lang="en-GB" sz="2400" b="1" dirty="0" smtClean="0">
                <a:solidFill>
                  <a:srgbClr val="7030A0"/>
                </a:solidFill>
              </a:rPr>
              <a:t>OR Society Public Policy SIG?</a:t>
            </a:r>
          </a:p>
          <a:p>
            <a:r>
              <a:rPr lang="en-GB" sz="2400" b="1" dirty="0" smtClean="0">
                <a:solidFill>
                  <a:srgbClr val="7030A0"/>
                </a:solidFill>
              </a:rPr>
              <a:t>Dedicated committee or subgroup with close SIG linkage?</a:t>
            </a:r>
          </a:p>
          <a:p>
            <a:r>
              <a:rPr lang="en-GB" sz="2400" b="1" dirty="0" smtClean="0">
                <a:solidFill>
                  <a:srgbClr val="7030A0"/>
                </a:solidFill>
              </a:rPr>
              <a:t>UK Government [GORS, policy profession .., digital service..?]</a:t>
            </a:r>
          </a:p>
          <a:p>
            <a:r>
              <a:rPr lang="en-GB" sz="2400" b="1" dirty="0" smtClean="0">
                <a:solidFill>
                  <a:srgbClr val="7030A0"/>
                </a:solidFill>
              </a:rPr>
              <a:t>Process consultants – with European focus?</a:t>
            </a:r>
          </a:p>
          <a:p>
            <a:r>
              <a:rPr lang="en-GB" sz="2400" b="1" dirty="0" smtClean="0">
                <a:solidFill>
                  <a:srgbClr val="7030A0"/>
                </a:solidFill>
              </a:rPr>
              <a:t>University teams [multi-disciplinary with OR + policy core]?</a:t>
            </a:r>
          </a:p>
          <a:p>
            <a:pPr>
              <a:buNone/>
            </a:pPr>
            <a:r>
              <a:rPr lang="en-GB" sz="2400" b="1" dirty="0" smtClean="0">
                <a:solidFill>
                  <a:srgbClr val="7030A0"/>
                </a:solidFill>
              </a:rPr>
              <a:t>HOW SOON?  Start dates, end dates, review horizons?</a:t>
            </a:r>
          </a:p>
          <a:p>
            <a:pPr>
              <a:buNone/>
            </a:pPr>
            <a:r>
              <a:rPr lang="en-GB" sz="2400" b="1" dirty="0" smtClean="0">
                <a:solidFill>
                  <a:srgbClr val="7030A0"/>
                </a:solidFill>
              </a:rPr>
              <a:t>		what linkage to electoral horizons 2015? </a:t>
            </a:r>
          </a:p>
          <a:p>
            <a:pPr>
              <a:buNone/>
            </a:pPr>
            <a:r>
              <a:rPr lang="en-GB" sz="2400" b="1" dirty="0" smtClean="0">
                <a:solidFill>
                  <a:srgbClr val="7030A0"/>
                </a:solidFill>
              </a:rPr>
              <a:t>INTERFACES?  political, technical, accountable, etc. channels?</a:t>
            </a:r>
          </a:p>
          <a:p>
            <a:pPr>
              <a:buNone/>
            </a:pPr>
            <a:r>
              <a:rPr lang="en-GB" sz="2400" b="1" dirty="0" smtClean="0">
                <a:solidFill>
                  <a:srgbClr val="7030A0"/>
                </a:solidFill>
              </a:rPr>
              <a:t>RESOURCING?  national, European, global, foundations?</a:t>
            </a:r>
          </a:p>
          <a:p>
            <a:pPr>
              <a:buNone/>
            </a:pPr>
            <a:endParaRPr lang="en-GB" sz="2400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GB" sz="2400" b="1" dirty="0" smtClean="0">
                <a:solidFill>
                  <a:srgbClr val="7030A0"/>
                </a:solidFill>
              </a:rPr>
              <a:t>+ outline designs for later extensions in global momentum </a:t>
            </a:r>
            <a:endParaRPr lang="en-GB" sz="2400" b="1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C32A-68DB-4760-932F-427B7DA08333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395536" y="4941168"/>
            <a:ext cx="2232248" cy="151216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179512" y="2852936"/>
            <a:ext cx="2304256" cy="158417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755576" y="1196752"/>
            <a:ext cx="2160240" cy="136815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6516216" y="4869160"/>
            <a:ext cx="2232248" cy="158417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3203848" y="764704"/>
            <a:ext cx="2160240" cy="14401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6084168" y="1052736"/>
            <a:ext cx="2160240" cy="151216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6588224" y="2996952"/>
            <a:ext cx="2232248" cy="151216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259632" y="1340768"/>
            <a:ext cx="15121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b="1" dirty="0" smtClean="0"/>
              <a:t>PROGRAMME</a:t>
            </a:r>
          </a:p>
          <a:p>
            <a:pPr algn="just"/>
            <a:r>
              <a:rPr lang="en-GB" sz="1400" b="1" dirty="0" smtClean="0"/>
              <a:t>SPONSORS?</a:t>
            </a:r>
          </a:p>
          <a:p>
            <a:pPr>
              <a:buFont typeface="Arial" pitchFamily="34" charset="0"/>
              <a:buChar char="•"/>
            </a:pPr>
            <a:r>
              <a:rPr lang="en-GB" sz="1400" b="1" dirty="0" smtClean="0"/>
              <a:t> UK government</a:t>
            </a:r>
          </a:p>
          <a:p>
            <a:pPr>
              <a:buFont typeface="Arial" pitchFamily="34" charset="0"/>
              <a:buChar char="•"/>
            </a:pPr>
            <a:r>
              <a:rPr lang="en-GB" sz="1400" b="1" dirty="0" smtClean="0"/>
              <a:t> Europe</a:t>
            </a:r>
          </a:p>
          <a:p>
            <a:pPr>
              <a:buFont typeface="Arial" pitchFamily="34" charset="0"/>
              <a:buChar char="•"/>
            </a:pPr>
            <a:r>
              <a:rPr lang="en-GB" sz="1400" b="1" dirty="0" smtClean="0"/>
              <a:t> other</a:t>
            </a:r>
          </a:p>
          <a:p>
            <a:pPr>
              <a:buFont typeface="Arial" pitchFamily="34" charset="0"/>
              <a:buChar char="•"/>
            </a:pPr>
            <a:endParaRPr lang="en-GB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948264" y="2996952"/>
            <a:ext cx="1512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GLOBAL </a:t>
            </a:r>
          </a:p>
          <a:p>
            <a:pPr algn="ctr"/>
            <a:r>
              <a:rPr lang="en-GB" sz="1400" b="1" dirty="0" smtClean="0"/>
              <a:t>INTERCHANGE SERVICE?</a:t>
            </a:r>
          </a:p>
          <a:p>
            <a:pPr>
              <a:buFont typeface="Arial" pitchFamily="34" charset="0"/>
              <a:buChar char="•"/>
            </a:pPr>
            <a:r>
              <a:rPr lang="en-GB" sz="1400" b="1" dirty="0" smtClean="0"/>
              <a:t> UK initiated.</a:t>
            </a:r>
          </a:p>
          <a:p>
            <a:pPr>
              <a:buFont typeface="Arial" pitchFamily="34" charset="0"/>
              <a:buChar char="•"/>
            </a:pPr>
            <a:r>
              <a:rPr lang="en-GB" sz="1400" b="1" dirty="0" smtClean="0"/>
              <a:t> Euro initiated</a:t>
            </a:r>
          </a:p>
          <a:p>
            <a:pPr>
              <a:buFont typeface="Arial" pitchFamily="34" charset="0"/>
              <a:buChar char="•"/>
            </a:pPr>
            <a:r>
              <a:rPr lang="en-GB" sz="1400" b="1" dirty="0"/>
              <a:t> </a:t>
            </a:r>
            <a:r>
              <a:rPr lang="en-GB" sz="1400" b="1" dirty="0" smtClean="0"/>
              <a:t>BRIC initiated</a:t>
            </a:r>
          </a:p>
          <a:p>
            <a:pPr>
              <a:buFont typeface="Arial" pitchFamily="34" charset="0"/>
              <a:buChar char="•"/>
            </a:pPr>
            <a:endParaRPr lang="en-GB" sz="1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2924944"/>
            <a:ext cx="180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WHO DEVELOPS SKILLS?</a:t>
            </a:r>
          </a:p>
          <a:p>
            <a:pPr>
              <a:buFont typeface="Arial" pitchFamily="34" charset="0"/>
              <a:buChar char="•"/>
            </a:pPr>
            <a:r>
              <a:rPr lang="en-GB" sz="1400" b="1" dirty="0"/>
              <a:t> </a:t>
            </a:r>
            <a:r>
              <a:rPr lang="en-GB" sz="1400" b="1" dirty="0" smtClean="0"/>
              <a:t>government unit</a:t>
            </a:r>
          </a:p>
          <a:p>
            <a:pPr>
              <a:buFont typeface="Arial" pitchFamily="34" charset="0"/>
              <a:buChar char="•"/>
            </a:pPr>
            <a:r>
              <a:rPr lang="en-GB" sz="1400" b="1" dirty="0"/>
              <a:t> </a:t>
            </a:r>
            <a:r>
              <a:rPr lang="en-GB" sz="1400" b="1" dirty="0" smtClean="0"/>
              <a:t>academic OR</a:t>
            </a:r>
          </a:p>
          <a:p>
            <a:pPr>
              <a:buFont typeface="Arial" pitchFamily="34" charset="0"/>
              <a:buChar char="•"/>
            </a:pPr>
            <a:r>
              <a:rPr lang="en-GB" sz="1400" b="1" dirty="0"/>
              <a:t> </a:t>
            </a:r>
            <a:r>
              <a:rPr lang="en-GB" sz="1400" b="1" dirty="0" smtClean="0"/>
              <a:t>academic policy</a:t>
            </a:r>
          </a:p>
          <a:p>
            <a:pPr>
              <a:buFont typeface="Arial" pitchFamily="34" charset="0"/>
              <a:buChar char="•"/>
            </a:pPr>
            <a:r>
              <a:rPr lang="en-GB" sz="1400" b="1" dirty="0" smtClean="0"/>
              <a:t> process consultants</a:t>
            </a:r>
          </a:p>
          <a:p>
            <a:pPr>
              <a:buFont typeface="Arial" pitchFamily="34" charset="0"/>
              <a:buChar char="•"/>
            </a:pPr>
            <a:endParaRPr lang="en-GB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635896" y="908720"/>
            <a:ext cx="15121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GUIDANCE </a:t>
            </a:r>
          </a:p>
          <a:p>
            <a:pPr algn="ctr"/>
            <a:r>
              <a:rPr lang="en-GB" sz="1400" b="1" dirty="0" smtClean="0"/>
              <a:t>ARRANGEMENT?</a:t>
            </a:r>
          </a:p>
          <a:p>
            <a:pPr>
              <a:buFont typeface="Arial" pitchFamily="34" charset="0"/>
              <a:buChar char="•"/>
            </a:pPr>
            <a:r>
              <a:rPr lang="en-GB" sz="1400" b="1" dirty="0" smtClean="0"/>
              <a:t> UK government</a:t>
            </a:r>
          </a:p>
          <a:p>
            <a:pPr>
              <a:buFont typeface="Arial" pitchFamily="34" charset="0"/>
              <a:buChar char="•"/>
            </a:pPr>
            <a:r>
              <a:rPr lang="en-GB" sz="1400" b="1" dirty="0" smtClean="0"/>
              <a:t> OR Society</a:t>
            </a:r>
          </a:p>
          <a:p>
            <a:pPr>
              <a:buFont typeface="Arial" pitchFamily="34" charset="0"/>
              <a:buChar char="•"/>
            </a:pPr>
            <a:r>
              <a:rPr lang="en-GB" sz="1400" b="1" dirty="0" smtClean="0"/>
              <a:t> Joint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44208" y="1196752"/>
            <a:ext cx="151216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RESERVOIR OF FUTURE SKILLS?</a:t>
            </a:r>
          </a:p>
          <a:p>
            <a:pPr>
              <a:buFont typeface="Arial" pitchFamily="34" charset="0"/>
              <a:buChar char="•"/>
            </a:pPr>
            <a:r>
              <a:rPr lang="en-GB" sz="1400" b="1" dirty="0" smtClean="0"/>
              <a:t> GORS intakes</a:t>
            </a:r>
          </a:p>
          <a:p>
            <a:pPr>
              <a:buFont typeface="Arial" pitchFamily="34" charset="0"/>
              <a:buChar char="•"/>
            </a:pPr>
            <a:r>
              <a:rPr lang="en-GB" sz="1400" b="1" dirty="0"/>
              <a:t> </a:t>
            </a:r>
            <a:r>
              <a:rPr lang="en-GB" sz="1400" b="1" dirty="0" smtClean="0"/>
              <a:t>mature doctoral</a:t>
            </a:r>
          </a:p>
          <a:p>
            <a:pPr>
              <a:buFont typeface="Arial" pitchFamily="34" charset="0"/>
              <a:buChar char="•"/>
            </a:pPr>
            <a:r>
              <a:rPr lang="en-GB" sz="1400" b="1" dirty="0"/>
              <a:t> </a:t>
            </a:r>
            <a:r>
              <a:rPr lang="en-GB" sz="1400" b="1" dirty="0" smtClean="0"/>
              <a:t>consultants</a:t>
            </a:r>
          </a:p>
          <a:p>
            <a:pPr>
              <a:buFont typeface="Arial" pitchFamily="34" charset="0"/>
              <a:buChar char="•"/>
            </a:pPr>
            <a:endParaRPr lang="en-GB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27584" y="5013176"/>
            <a:ext cx="18722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b="1" dirty="0" smtClean="0"/>
              <a:t>  TECHNOLOGY </a:t>
            </a:r>
          </a:p>
          <a:p>
            <a:pPr algn="just"/>
            <a:r>
              <a:rPr lang="en-GB" sz="1400" b="1" dirty="0" smtClean="0"/>
              <a:t>   INVESTMENT?</a:t>
            </a:r>
          </a:p>
          <a:p>
            <a:pPr>
              <a:buFont typeface="Arial" pitchFamily="34" charset="0"/>
              <a:buChar char="•"/>
            </a:pPr>
            <a:r>
              <a:rPr lang="en-GB" sz="1400" b="1" dirty="0"/>
              <a:t> </a:t>
            </a:r>
            <a:r>
              <a:rPr lang="en-GB" sz="1400" b="1" dirty="0" smtClean="0"/>
              <a:t>social enterprise UK</a:t>
            </a:r>
          </a:p>
          <a:p>
            <a:pPr>
              <a:buFont typeface="Arial" pitchFamily="34" charset="0"/>
              <a:buChar char="•"/>
            </a:pPr>
            <a:r>
              <a:rPr lang="en-GB" sz="1400" b="1" dirty="0"/>
              <a:t> </a:t>
            </a:r>
            <a:r>
              <a:rPr lang="en-GB" sz="1400" b="1" dirty="0" smtClean="0"/>
              <a:t>commercial UK</a:t>
            </a:r>
          </a:p>
          <a:p>
            <a:pPr>
              <a:buFont typeface="Arial" pitchFamily="34" charset="0"/>
              <a:buChar char="•"/>
            </a:pPr>
            <a:r>
              <a:rPr lang="en-GB" sz="1400" b="1" dirty="0"/>
              <a:t> </a:t>
            </a:r>
            <a:r>
              <a:rPr lang="en-GB" sz="1400" b="1" dirty="0" smtClean="0"/>
              <a:t>governmental UK</a:t>
            </a:r>
          </a:p>
          <a:p>
            <a:pPr>
              <a:buFont typeface="Arial" pitchFamily="34" charset="0"/>
              <a:buChar char="•"/>
            </a:pPr>
            <a:r>
              <a:rPr lang="en-GB" sz="1400" b="1" dirty="0" smtClean="0"/>
              <a:t> BRIC</a:t>
            </a:r>
            <a:endParaRPr lang="en-GB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876256" y="5013176"/>
            <a:ext cx="15121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RESEARCH INVESTMENT?</a:t>
            </a:r>
          </a:p>
          <a:p>
            <a:pPr>
              <a:buFont typeface="Arial" pitchFamily="34" charset="0"/>
              <a:buChar char="•"/>
            </a:pPr>
            <a:r>
              <a:rPr lang="en-GB" sz="1400" b="1" dirty="0" smtClean="0"/>
              <a:t> Research council</a:t>
            </a:r>
          </a:p>
          <a:p>
            <a:pPr>
              <a:buFont typeface="Arial" pitchFamily="34" charset="0"/>
              <a:buChar char="•"/>
            </a:pPr>
            <a:r>
              <a:rPr lang="en-GB" sz="1400" b="1" dirty="0" smtClean="0"/>
              <a:t> Europe</a:t>
            </a:r>
          </a:p>
          <a:p>
            <a:pPr>
              <a:buFont typeface="Arial" pitchFamily="34" charset="0"/>
              <a:buChar char="•"/>
            </a:pPr>
            <a:r>
              <a:rPr lang="en-GB" sz="1400" b="1" dirty="0" smtClean="0"/>
              <a:t> foundations</a:t>
            </a:r>
            <a:endParaRPr lang="en-GB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987824" y="2780928"/>
            <a:ext cx="3168352" cy="34163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GB" b="1" i="1" dirty="0" smtClean="0">
                <a:solidFill>
                  <a:srgbClr val="FF0000"/>
                </a:solidFill>
              </a:rPr>
              <a:t>Additional decision areas?</a:t>
            </a:r>
          </a:p>
          <a:p>
            <a:pPr algn="ctr"/>
            <a:r>
              <a:rPr lang="en-GB" b="1" i="1" dirty="0" smtClean="0">
                <a:solidFill>
                  <a:srgbClr val="FF0000"/>
                </a:solidFill>
              </a:rPr>
              <a:t>Alter phrasing?</a:t>
            </a:r>
          </a:p>
          <a:p>
            <a:pPr algn="ctr"/>
            <a:r>
              <a:rPr lang="en-GB" b="1" i="1" dirty="0" smtClean="0">
                <a:solidFill>
                  <a:srgbClr val="FF0000"/>
                </a:solidFill>
              </a:rPr>
              <a:t>Assess relative importance?</a:t>
            </a:r>
          </a:p>
          <a:p>
            <a:pPr algn="ctr"/>
            <a:r>
              <a:rPr lang="en-GB" b="1" i="1" dirty="0" smtClean="0">
                <a:solidFill>
                  <a:srgbClr val="FF0000"/>
                </a:solidFill>
              </a:rPr>
              <a:t>Assess relative urgency?</a:t>
            </a:r>
          </a:p>
          <a:p>
            <a:pPr algn="ctr"/>
            <a:r>
              <a:rPr lang="en-GB" b="1" i="1" dirty="0" smtClean="0">
                <a:solidFill>
                  <a:srgbClr val="FF0000"/>
                </a:solidFill>
              </a:rPr>
              <a:t>Alter or add options?</a:t>
            </a:r>
          </a:p>
          <a:p>
            <a:pPr algn="ctr"/>
            <a:r>
              <a:rPr lang="en-GB" b="1" i="1" dirty="0" smtClean="0">
                <a:solidFill>
                  <a:srgbClr val="FF0000"/>
                </a:solidFill>
              </a:rPr>
              <a:t>Add mixed options?</a:t>
            </a:r>
          </a:p>
          <a:p>
            <a:pPr algn="ctr"/>
            <a:r>
              <a:rPr lang="en-GB" b="1" i="1" dirty="0" smtClean="0">
                <a:solidFill>
                  <a:srgbClr val="FF0000"/>
                </a:solidFill>
              </a:rPr>
              <a:t>Insert decision links?</a:t>
            </a:r>
          </a:p>
          <a:p>
            <a:pPr algn="ctr"/>
            <a:r>
              <a:rPr lang="en-GB" b="1" i="1" dirty="0" smtClean="0">
                <a:solidFill>
                  <a:srgbClr val="FF0000"/>
                </a:solidFill>
              </a:rPr>
              <a:t>Select a focus?</a:t>
            </a:r>
          </a:p>
          <a:p>
            <a:pPr algn="ctr"/>
            <a:r>
              <a:rPr lang="en-GB" b="1" i="1" dirty="0" smtClean="0">
                <a:solidFill>
                  <a:srgbClr val="FF0000"/>
                </a:solidFill>
              </a:rPr>
              <a:t>Agree comparison criteria?</a:t>
            </a:r>
          </a:p>
          <a:p>
            <a:pPr algn="ctr"/>
            <a:r>
              <a:rPr lang="en-GB" b="1" i="1" dirty="0" smtClean="0">
                <a:solidFill>
                  <a:srgbClr val="FF0000"/>
                </a:solidFill>
              </a:rPr>
              <a:t>Selective pair comparisons?</a:t>
            </a:r>
          </a:p>
          <a:p>
            <a:pPr algn="ctr"/>
            <a:r>
              <a:rPr lang="en-GB" b="1" i="1" dirty="0" smtClean="0">
                <a:solidFill>
                  <a:srgbClr val="FF0000"/>
                </a:solidFill>
              </a:rPr>
              <a:t>Review uncertainty sources?  [evidential/political/structural] </a:t>
            </a:r>
            <a:endParaRPr lang="en-GB" i="1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627784" y="1700808"/>
            <a:ext cx="3816424" cy="3600400"/>
          </a:xfrm>
          <a:prstGeom prst="ellipse">
            <a:avLst/>
          </a:prstGeom>
          <a:noFill/>
          <a:ln w="63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827584" y="188640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FF0000"/>
                </a:solidFill>
              </a:rPr>
              <a:t>STARTING TO STRUCTURE THE OPPORTUNITY SPACE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C32A-68DB-4760-932F-427B7DA08333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916416" cy="476672"/>
          </a:xfrm>
        </p:spPr>
        <p:txBody>
          <a:bodyPr>
            <a:normAutofit fontScale="90000"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O.R. AS A SOURCE OF INNOVATION IN DESIGNING PUBLIC POLICIES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764704"/>
            <a:ext cx="7920880" cy="595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08000" algn="ctr"/>
            <a:r>
              <a:rPr lang="en-GB" sz="2000" b="1" dirty="0" smtClean="0">
                <a:solidFill>
                  <a:schemeClr val="accent1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O.R. CAN OFFER A LEADING ROLE IN INTRODUCING INNOVATIVE PROCESSES FOR </a:t>
            </a:r>
            <a:r>
              <a:rPr lang="en-GB" sz="2000" b="1" i="1" dirty="0" smtClean="0">
                <a:solidFill>
                  <a:schemeClr val="accent1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DESIGNING </a:t>
            </a:r>
            <a:r>
              <a:rPr lang="en-GB" sz="2000" b="1" dirty="0" smtClean="0">
                <a:solidFill>
                  <a:schemeClr val="accent1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PUBLIC POLICIES </a:t>
            </a:r>
          </a:p>
          <a:p>
            <a:pPr indent="-108000" algn="just">
              <a:spcAft>
                <a:spcPts val="600"/>
              </a:spcAft>
            </a:pPr>
            <a:r>
              <a:rPr lang="en-GB" sz="2000" b="1" i="1" dirty="0" smtClean="0">
                <a:solidFill>
                  <a:schemeClr val="accent1">
                    <a:lumMod val="50000"/>
                  </a:schemeClr>
                </a:solidFill>
              </a:rPr>
              <a:t>		- in addition to OR’s analytical support role </a:t>
            </a:r>
          </a:p>
          <a:p>
            <a:pPr indent="-144000">
              <a:spcAft>
                <a:spcPts val="600"/>
              </a:spcAft>
              <a:buFont typeface="Arial" pitchFamily="34" charset="0"/>
              <a:buChar char="•"/>
            </a:pPr>
            <a:r>
              <a:rPr lang="en-GB" sz="2200" dirty="0" smtClean="0">
                <a:solidFill>
                  <a:srgbClr val="7030A0"/>
                </a:solidFill>
              </a:rPr>
              <a:t>claim is backed by a long </a:t>
            </a:r>
            <a:r>
              <a:rPr lang="en-GB" sz="2200" b="1" dirty="0" smtClean="0">
                <a:solidFill>
                  <a:srgbClr val="7030A0"/>
                </a:solidFill>
              </a:rPr>
              <a:t>track record of  innovation &amp; influence</a:t>
            </a:r>
            <a:r>
              <a:rPr lang="en-GB" sz="2200" dirty="0" smtClean="0">
                <a:solidFill>
                  <a:srgbClr val="7030A0"/>
                </a:solidFill>
              </a:rPr>
              <a:t>, 	initially in the UK - then in several other countries</a:t>
            </a:r>
          </a:p>
          <a:p>
            <a:pPr indent="-144000">
              <a:spcAft>
                <a:spcPts val="600"/>
              </a:spcAft>
              <a:buFont typeface="Arial" pitchFamily="34" charset="0"/>
              <a:buChar char="•"/>
            </a:pPr>
            <a:r>
              <a:rPr lang="en-GB" sz="2200" b="1" dirty="0" smtClean="0">
                <a:solidFill>
                  <a:srgbClr val="7030A0"/>
                </a:solidFill>
              </a:rPr>
              <a:t> </a:t>
            </a:r>
            <a:r>
              <a:rPr lang="en-GB" sz="2200" dirty="0" smtClean="0">
                <a:solidFill>
                  <a:srgbClr val="7030A0"/>
                </a:solidFill>
              </a:rPr>
              <a:t>yet there is </a:t>
            </a:r>
            <a:r>
              <a:rPr lang="en-GB" sz="2200" b="1" dirty="0" smtClean="0">
                <a:solidFill>
                  <a:srgbClr val="7030A0"/>
                </a:solidFill>
              </a:rPr>
              <a:t>less awareness of this record in the OR community	</a:t>
            </a:r>
            <a:r>
              <a:rPr lang="en-GB" sz="2200" dirty="0" smtClean="0">
                <a:solidFill>
                  <a:srgbClr val="7030A0"/>
                </a:solidFill>
              </a:rPr>
              <a:t>than within [some] public policy professions </a:t>
            </a:r>
          </a:p>
          <a:p>
            <a:pPr indent="-144000">
              <a:spcAft>
                <a:spcPts val="600"/>
              </a:spcAft>
              <a:buFont typeface="Arial" pitchFamily="34" charset="0"/>
              <a:buChar char="•"/>
            </a:pPr>
            <a:r>
              <a:rPr lang="en-GB" sz="2200" dirty="0" smtClean="0">
                <a:solidFill>
                  <a:srgbClr val="7030A0"/>
                </a:solidFill>
              </a:rPr>
              <a:t> evidence of significant inputs to a useful </a:t>
            </a:r>
            <a:r>
              <a:rPr lang="en-GB" sz="2200" b="1" dirty="0" smtClean="0">
                <a:solidFill>
                  <a:srgbClr val="7030A0"/>
                </a:solidFill>
              </a:rPr>
              <a:t>theory of public policy 	</a:t>
            </a:r>
            <a:r>
              <a:rPr lang="en-GB" sz="2200" dirty="0" smtClean="0">
                <a:solidFill>
                  <a:srgbClr val="7030A0"/>
                </a:solidFill>
              </a:rPr>
              <a:t>[notably via ESRC-funded IOR research projects 1968-82]  </a:t>
            </a:r>
            <a:endParaRPr lang="en-GB" sz="2200" b="1" dirty="0" smtClean="0">
              <a:solidFill>
                <a:srgbClr val="7030A0"/>
              </a:solidFill>
            </a:endParaRPr>
          </a:p>
          <a:p>
            <a:pPr indent="-108000" algn="ctr">
              <a:spcAft>
                <a:spcPts val="600"/>
              </a:spcAft>
            </a:pPr>
            <a:r>
              <a:rPr lang="en-GB" sz="2200" b="1" dirty="0" smtClean="0">
                <a:solidFill>
                  <a:schemeClr val="accent1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NOW:</a:t>
            </a:r>
          </a:p>
          <a:p>
            <a:pPr indent="-108000">
              <a:spcAft>
                <a:spcPts val="600"/>
              </a:spcAft>
              <a:buFont typeface="Arial" pitchFamily="34" charset="0"/>
              <a:buChar char="•"/>
            </a:pPr>
            <a:r>
              <a:rPr lang="en-GB" sz="2200" b="1" dirty="0" smtClean="0"/>
              <a:t>   an </a:t>
            </a:r>
            <a:r>
              <a:rPr lang="en-GB" sz="2200" b="1" i="1" dirty="0" smtClean="0"/>
              <a:t>OR Society charitable project </a:t>
            </a:r>
            <a:r>
              <a:rPr lang="en-GB" sz="2200" b="1" dirty="0" smtClean="0"/>
              <a:t>has explored the relevance of 	this legacy to the </a:t>
            </a:r>
            <a:r>
              <a:rPr lang="en-GB" sz="2200" b="1" dirty="0" smtClean="0">
                <a:solidFill>
                  <a:srgbClr val="FF0000"/>
                </a:solidFill>
              </a:rPr>
              <a:t>future influence of OR on public policy </a:t>
            </a:r>
            <a:endParaRPr lang="en-GB" sz="2200" dirty="0" smtClean="0">
              <a:solidFill>
                <a:srgbClr val="FF0000"/>
              </a:solidFill>
            </a:endParaRPr>
          </a:p>
          <a:p>
            <a:pPr indent="-108000">
              <a:spcAft>
                <a:spcPts val="600"/>
              </a:spcAft>
              <a:buFont typeface="Arial" pitchFamily="34" charset="0"/>
              <a:buChar char="•"/>
            </a:pPr>
            <a:r>
              <a:rPr lang="en-GB" sz="2200" b="1" dirty="0" smtClean="0"/>
              <a:t>   a recent </a:t>
            </a:r>
            <a:r>
              <a:rPr lang="en-GB" sz="2200" b="1" i="1" dirty="0" smtClean="0"/>
              <a:t>joint event </a:t>
            </a:r>
            <a:r>
              <a:rPr lang="en-GB" sz="2200" b="1" dirty="0" smtClean="0"/>
              <a:t>of the OR Society with the government 	policy profession has attracted </a:t>
            </a:r>
            <a:r>
              <a:rPr lang="en-GB" sz="2200" b="1" dirty="0" smtClean="0">
                <a:solidFill>
                  <a:srgbClr val="FF0000"/>
                </a:solidFill>
              </a:rPr>
              <a:t>wider civil service interest</a:t>
            </a:r>
          </a:p>
          <a:p>
            <a:pPr indent="-108000">
              <a:spcAft>
                <a:spcPts val="600"/>
              </a:spcAft>
              <a:buFont typeface="Arial" pitchFamily="34" charset="0"/>
              <a:buChar char="•"/>
            </a:pPr>
            <a:r>
              <a:rPr lang="en-GB" sz="2200" b="1" dirty="0" smtClean="0"/>
              <a:t>  a new OR Society </a:t>
            </a:r>
            <a:r>
              <a:rPr lang="en-GB" sz="2200" b="1" i="1" dirty="0" smtClean="0"/>
              <a:t>Special Interest Group </a:t>
            </a:r>
            <a:r>
              <a:rPr lang="en-GB" sz="2200" b="1" dirty="0" smtClean="0"/>
              <a:t>for public policy design 	now offers </a:t>
            </a:r>
            <a:r>
              <a:rPr lang="en-GB" sz="2200" b="1" dirty="0" smtClean="0">
                <a:solidFill>
                  <a:srgbClr val="FF0000"/>
                </a:solidFill>
              </a:rPr>
              <a:t>opportunities to build on this momentum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C32A-68DB-4760-932F-427B7DA08333}" type="slidenum">
              <a:rPr lang="en-GB" smtClean="0"/>
              <a:pPr/>
              <a:t>2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>
            <a:normAutofit/>
          </a:bodyPr>
          <a:lstStyle/>
          <a:p>
            <a:r>
              <a:rPr lang="en-GB" sz="2300" b="1" dirty="0" smtClean="0">
                <a:solidFill>
                  <a:srgbClr val="FF0000"/>
                </a:solidFill>
              </a:rPr>
              <a:t>RANGE OF SOURCES/RESOURCES ACCESSIBLE TO FUTURE INNOVATORS</a:t>
            </a:r>
            <a:endParaRPr lang="en-GB" sz="23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764704"/>
            <a:ext cx="8229600" cy="5832648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9600" b="1" dirty="0" smtClean="0">
                <a:solidFill>
                  <a:schemeClr val="tx2">
                    <a:lumMod val="75000"/>
                  </a:schemeClr>
                </a:solidFill>
              </a:rPr>
              <a:t>Publications – books, translations, papers ...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9600" b="1" dirty="0" smtClean="0">
                <a:solidFill>
                  <a:schemeClr val="tx2">
                    <a:lumMod val="75000"/>
                  </a:schemeClr>
                </a:solidFill>
              </a:rPr>
              <a:t>Other accessible documents * [+ archives]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9600" b="1" dirty="0" smtClean="0">
                <a:solidFill>
                  <a:schemeClr val="tx2">
                    <a:lumMod val="75000"/>
                  </a:schemeClr>
                </a:solidFill>
              </a:rPr>
              <a:t>Software – STRAD [+ cases] &amp; potential successors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9600" b="1" dirty="0" smtClean="0">
                <a:solidFill>
                  <a:schemeClr val="tx2">
                    <a:lumMod val="75000"/>
                  </a:schemeClr>
                </a:solidFill>
              </a:rPr>
              <a:t>Learning materials – course notes, case examples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9600" b="1" dirty="0" smtClean="0">
                <a:solidFill>
                  <a:schemeClr val="tx2">
                    <a:lumMod val="75000"/>
                  </a:schemeClr>
                </a:solidFill>
              </a:rPr>
              <a:t>Websites : OR Society [* IOR legacy section] 			also   </a:t>
            </a:r>
            <a:r>
              <a:rPr lang="en-GB" sz="9600" b="1" dirty="0" smtClean="0">
                <a:solidFill>
                  <a:schemeClr val="tx2">
                    <a:lumMod val="75000"/>
                  </a:schemeClr>
                </a:solidFill>
                <a:hlinkClick r:id="rId3"/>
              </a:rPr>
              <a:t>www.stradspan.com</a:t>
            </a:r>
            <a:r>
              <a:rPr lang="en-GB" sz="9600" b="1" dirty="0" smtClean="0">
                <a:solidFill>
                  <a:schemeClr val="tx2">
                    <a:lumMod val="75000"/>
                  </a:schemeClr>
                </a:solidFill>
              </a:rPr>
              <a:t> + successor[s]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9600" b="1" dirty="0" smtClean="0">
                <a:solidFill>
                  <a:schemeClr val="tx2">
                    <a:lumMod val="75000"/>
                  </a:schemeClr>
                </a:solidFill>
              </a:rPr>
              <a:t>Accounts of applications – various [newer] media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9600" b="1" dirty="0" smtClean="0">
                <a:solidFill>
                  <a:schemeClr val="tx2">
                    <a:lumMod val="75000"/>
                  </a:schemeClr>
                </a:solidFill>
              </a:rPr>
              <a:t>Active champions – in UK, Europe, elsewhere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9600" b="1" dirty="0" smtClean="0">
                <a:solidFill>
                  <a:schemeClr val="tx2">
                    <a:lumMod val="75000"/>
                  </a:schemeClr>
                </a:solidFill>
              </a:rPr>
              <a:t>Accessible veterans – IOR &amp; associates UK, EU, ..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9600" b="1" dirty="0" smtClean="0">
                <a:solidFill>
                  <a:schemeClr val="tx2">
                    <a:lumMod val="75000"/>
                  </a:schemeClr>
                </a:solidFill>
              </a:rPr>
              <a:t>OR Society – Special Interest Group[s]  [PP, PSM, ..]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9600" b="1" dirty="0" smtClean="0">
                <a:solidFill>
                  <a:schemeClr val="tx2">
                    <a:lumMod val="75000"/>
                  </a:schemeClr>
                </a:solidFill>
              </a:rPr>
              <a:t>Prospective partners – e.g. public policy schools,      		technology developers; international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endParaRPr lang="en-GB" sz="3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1200" b="1" i="1" dirty="0" smtClean="0">
                <a:solidFill>
                  <a:srgbClr val="FF0000"/>
                </a:solidFill>
              </a:rPr>
              <a:t>* </a:t>
            </a:r>
          </a:p>
          <a:p>
            <a:pPr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1200" b="1" i="1" dirty="0" smtClean="0">
                <a:solidFill>
                  <a:srgbClr val="FF0000"/>
                </a:solidFill>
              </a:rPr>
              <a:t>Opportunities to dig deep – but who has the time?</a:t>
            </a:r>
          </a:p>
          <a:p>
            <a:pPr algn="ctr"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7200" b="1" i="1" dirty="0" smtClean="0">
                <a:solidFill>
                  <a:srgbClr val="FF0000"/>
                </a:solidFill>
              </a:rPr>
              <a:t>		Could be postgraduate students [joint supervision]			and/or fast track civil service [dedicated team]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C32A-68DB-4760-932F-427B7DA08333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AN ACTION PLAN 2014/15 [first draft!]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C32A-68DB-4760-932F-427B7DA08333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997152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600"/>
              </a:spcBef>
            </a:pPr>
            <a:r>
              <a:rPr lang="en-GB" sz="3600" b="1" dirty="0" smtClean="0">
                <a:solidFill>
                  <a:srgbClr val="7030A0"/>
                </a:solidFill>
              </a:rPr>
              <a:t>Revised SIG bid		29.09.14	</a:t>
            </a:r>
            <a:r>
              <a:rPr lang="en-GB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RS</a:t>
            </a:r>
          </a:p>
          <a:p>
            <a:pPr>
              <a:spcBef>
                <a:spcPts val="600"/>
              </a:spcBef>
            </a:pPr>
            <a:r>
              <a:rPr lang="en-GB" sz="3600" b="1" dirty="0" smtClean="0">
                <a:solidFill>
                  <a:srgbClr val="7030A0"/>
                </a:solidFill>
              </a:rPr>
              <a:t>1</a:t>
            </a:r>
            <a:r>
              <a:rPr lang="en-GB" sz="3600" b="1" baseline="30000" dirty="0" smtClean="0">
                <a:solidFill>
                  <a:srgbClr val="7030A0"/>
                </a:solidFill>
              </a:rPr>
              <a:t>st</a:t>
            </a:r>
            <a:r>
              <a:rPr lang="en-GB" sz="3600" b="1" dirty="0" smtClean="0">
                <a:solidFill>
                  <a:srgbClr val="7030A0"/>
                </a:solidFill>
              </a:rPr>
              <a:t> SIG meeting 		17.11.14?	</a:t>
            </a:r>
            <a:r>
              <a:rPr lang="en-GB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RS, JF</a:t>
            </a:r>
          </a:p>
          <a:p>
            <a:pPr>
              <a:spcBef>
                <a:spcPts val="600"/>
              </a:spcBef>
            </a:pPr>
            <a:r>
              <a:rPr lang="en-GB" sz="3600" b="1" dirty="0" smtClean="0">
                <a:solidFill>
                  <a:srgbClr val="7030A0"/>
                </a:solidFill>
              </a:rPr>
              <a:t>Taster workshop for	</a:t>
            </a:r>
            <a:r>
              <a:rPr lang="en-GB" sz="3600" b="1" dirty="0" smtClean="0">
                <a:solidFill>
                  <a:schemeClr val="accent4">
                    <a:lumMod val="75000"/>
                  </a:schemeClr>
                </a:solidFill>
              </a:rPr>
              <a:t>late 2014</a:t>
            </a:r>
            <a:r>
              <a:rPr lang="en-GB" sz="3600" b="1" dirty="0" smtClean="0">
                <a:solidFill>
                  <a:srgbClr val="7030A0"/>
                </a:solidFill>
              </a:rPr>
              <a:t>	</a:t>
            </a:r>
            <a:r>
              <a:rPr lang="en-GB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RA, BH, FA?	</a:t>
            </a:r>
            <a:r>
              <a:rPr lang="en-GB" sz="3600" b="1" dirty="0" smtClean="0">
                <a:solidFill>
                  <a:srgbClr val="7030A0"/>
                </a:solidFill>
              </a:rPr>
              <a:t>  </a:t>
            </a:r>
            <a:r>
              <a:rPr lang="en-GB" sz="3600" b="1" i="1" dirty="0" smtClean="0">
                <a:solidFill>
                  <a:srgbClr val="7030A0"/>
                </a:solidFill>
              </a:rPr>
              <a:t> 	</a:t>
            </a:r>
            <a:r>
              <a:rPr lang="en-GB" sz="3600" b="1" dirty="0" smtClean="0">
                <a:solidFill>
                  <a:srgbClr val="7030A0"/>
                </a:solidFill>
              </a:rPr>
              <a:t>GORS [+ others?]</a:t>
            </a:r>
            <a:r>
              <a:rPr lang="en-GB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3600" b="1" i="1" dirty="0" smtClean="0">
                <a:solidFill>
                  <a:srgbClr val="7030A0"/>
                </a:solidFill>
              </a:rPr>
              <a:t>[mutual consulting design] </a:t>
            </a:r>
          </a:p>
          <a:p>
            <a:pPr>
              <a:spcBef>
                <a:spcPts val="600"/>
              </a:spcBef>
            </a:pPr>
            <a:r>
              <a:rPr lang="en-GB" sz="3600" b="1" dirty="0" smtClean="0">
                <a:solidFill>
                  <a:srgbClr val="7030A0"/>
                </a:solidFill>
              </a:rPr>
              <a:t>technology workshop	</a:t>
            </a:r>
            <a:r>
              <a:rPr lang="en-GB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end 2014?</a:t>
            </a:r>
            <a:r>
              <a:rPr lang="en-GB" sz="3600" b="1" dirty="0" smtClean="0">
                <a:solidFill>
                  <a:srgbClr val="7030A0"/>
                </a:solidFill>
              </a:rPr>
              <a:t>	</a:t>
            </a:r>
            <a:r>
              <a:rPr lang="en-GB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govt + ORS ICT team?</a:t>
            </a:r>
          </a:p>
          <a:p>
            <a:pPr>
              <a:spcBef>
                <a:spcPts val="600"/>
              </a:spcBef>
            </a:pPr>
            <a:r>
              <a:rPr lang="en-GB" sz="3600" b="1" dirty="0" smtClean="0">
                <a:solidFill>
                  <a:srgbClr val="7030A0"/>
                </a:solidFill>
              </a:rPr>
              <a:t>1</a:t>
            </a:r>
            <a:r>
              <a:rPr lang="en-GB" sz="3600" b="1" baseline="30000" dirty="0" smtClean="0">
                <a:solidFill>
                  <a:srgbClr val="7030A0"/>
                </a:solidFill>
              </a:rPr>
              <a:t>st</a:t>
            </a:r>
            <a:r>
              <a:rPr lang="en-GB" sz="3600" b="1" dirty="0" smtClean="0">
                <a:solidFill>
                  <a:srgbClr val="7030A0"/>
                </a:solidFill>
              </a:rPr>
              <a:t> software upgrade	</a:t>
            </a:r>
            <a:r>
              <a:rPr lang="en-GB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mid 2015</a:t>
            </a:r>
            <a:r>
              <a:rPr lang="en-GB" sz="3600" b="1" dirty="0" smtClean="0">
                <a:solidFill>
                  <a:srgbClr val="7030A0"/>
                </a:solidFill>
              </a:rPr>
              <a:t>	</a:t>
            </a:r>
            <a:r>
              <a:rPr lang="en-GB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student [or DF]?</a:t>
            </a:r>
          </a:p>
          <a:p>
            <a:pPr>
              <a:spcBef>
                <a:spcPts val="600"/>
              </a:spcBef>
            </a:pPr>
            <a:r>
              <a:rPr lang="en-GB" sz="3600" b="1" dirty="0" smtClean="0">
                <a:solidFill>
                  <a:srgbClr val="7030A0"/>
                </a:solidFill>
              </a:rPr>
              <a:t>research  planning	</a:t>
            </a:r>
            <a:r>
              <a:rPr lang="en-GB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early 2014      ORS E&amp;RC + </a:t>
            </a:r>
            <a:r>
              <a:rPr lang="en-GB" sz="36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univs</a:t>
            </a:r>
            <a:r>
              <a:rPr lang="en-GB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GB" sz="3600" b="1" dirty="0" smtClean="0">
                <a:solidFill>
                  <a:srgbClr val="7030A0"/>
                </a:solidFill>
              </a:rPr>
              <a:t>Further promotional events – e.g. European partners, 	international 	water policy,  academic policy schools, ... </a:t>
            </a:r>
            <a:endParaRPr lang="en-GB" sz="3600" dirty="0"/>
          </a:p>
          <a:p>
            <a:pPr>
              <a:spcBef>
                <a:spcPts val="600"/>
              </a:spcBef>
            </a:pPr>
            <a:endParaRPr lang="en-GB" sz="2800" b="1" dirty="0" smtClean="0">
              <a:solidFill>
                <a:srgbClr val="7030A0"/>
              </a:solidFill>
            </a:endParaRPr>
          </a:p>
          <a:p>
            <a:pPr>
              <a:spcBef>
                <a:spcPts val="600"/>
              </a:spcBef>
              <a:buNone/>
            </a:pPr>
            <a:r>
              <a:rPr lang="en-GB" sz="3400" b="1" i="1" dirty="0" smtClean="0">
                <a:solidFill>
                  <a:srgbClr val="009242"/>
                </a:solidFill>
                <a:latin typeface="Arial Narrow" pitchFamily="34" charset="0"/>
              </a:rPr>
              <a:t>What RELEVANCE to Geoff Royston’s themes?</a:t>
            </a:r>
          </a:p>
          <a:p>
            <a:pPr algn="ctr">
              <a:spcBef>
                <a:spcPts val="600"/>
              </a:spcBef>
              <a:buNone/>
            </a:pPr>
            <a:r>
              <a:rPr lang="en-GB" sz="3400" b="1" dirty="0" smtClean="0">
                <a:solidFill>
                  <a:srgbClr val="009242"/>
                </a:solidFill>
                <a:latin typeface="Arial Narrow" pitchFamily="34" charset="0"/>
              </a:rPr>
              <a:t>Analytics? : </a:t>
            </a:r>
            <a:r>
              <a:rPr lang="en-GB" sz="3400" b="1" dirty="0" err="1" smtClean="0">
                <a:solidFill>
                  <a:srgbClr val="009242"/>
                </a:solidFill>
              </a:rPr>
              <a:t>Behavioural</a:t>
            </a:r>
            <a:r>
              <a:rPr lang="en-GB" sz="3600" dirty="0" err="1" smtClean="0">
                <a:solidFill>
                  <a:srgbClr val="009242"/>
                </a:solidFill>
                <a:latin typeface="Bookshelf Symbol 7" pitchFamily="2" charset="2"/>
                <a:cs typeface="Aharoni" pitchFamily="2" charset="-79"/>
              </a:rPr>
              <a:t>p</a:t>
            </a:r>
            <a:r>
              <a:rPr lang="en-GB" sz="3400" b="1" dirty="0" smtClean="0">
                <a:solidFill>
                  <a:srgbClr val="009242"/>
                </a:solidFill>
              </a:rPr>
              <a:t> </a:t>
            </a:r>
            <a:r>
              <a:rPr lang="en-GB" sz="3400" b="1" dirty="0" smtClean="0">
                <a:solidFill>
                  <a:srgbClr val="009242"/>
                </a:solidFill>
                <a:latin typeface="Arial Narrow" pitchFamily="34" charset="0"/>
              </a:rPr>
              <a:t>: </a:t>
            </a:r>
            <a:r>
              <a:rPr lang="en-GB" sz="3400" b="1" dirty="0" err="1" smtClean="0">
                <a:solidFill>
                  <a:srgbClr val="009242"/>
                </a:solidFill>
                <a:latin typeface="Arial Narrow" pitchFamily="34" charset="0"/>
              </a:rPr>
              <a:t>Complexity</a:t>
            </a:r>
            <a:r>
              <a:rPr lang="en-GB" sz="3600" dirty="0" err="1" smtClean="0">
                <a:solidFill>
                  <a:srgbClr val="009242"/>
                </a:solidFill>
                <a:latin typeface="Bookshelf Symbol 7" pitchFamily="2" charset="2"/>
                <a:cs typeface="Aharoni" pitchFamily="2" charset="-79"/>
              </a:rPr>
              <a:t>p</a:t>
            </a:r>
            <a:r>
              <a:rPr lang="en-GB" sz="3400" b="1" dirty="0" smtClean="0">
                <a:solidFill>
                  <a:srgbClr val="009242"/>
                </a:solidFill>
                <a:latin typeface="Arial Narrow" pitchFamily="34" charset="0"/>
              </a:rPr>
              <a:t> : </a:t>
            </a:r>
            <a:r>
              <a:rPr lang="en-GB" sz="3400" b="1" dirty="0" err="1" smtClean="0">
                <a:solidFill>
                  <a:srgbClr val="009242"/>
                </a:solidFill>
                <a:latin typeface="Arial Narrow" pitchFamily="34" charset="0"/>
              </a:rPr>
              <a:t>Design</a:t>
            </a:r>
            <a:r>
              <a:rPr lang="en-GB" sz="3600" dirty="0" err="1" smtClean="0">
                <a:solidFill>
                  <a:srgbClr val="009242"/>
                </a:solidFill>
                <a:latin typeface="Bookshelf Symbol 7" pitchFamily="2" charset="2"/>
                <a:cs typeface="Aharoni" pitchFamily="2" charset="-79"/>
              </a:rPr>
              <a:t>p</a:t>
            </a:r>
            <a:r>
              <a:rPr lang="en-GB" sz="3400" b="1" dirty="0" smtClean="0">
                <a:solidFill>
                  <a:srgbClr val="009242"/>
                </a:solidFill>
                <a:latin typeface="Arial Narrow" pitchFamily="34" charset="0"/>
              </a:rPr>
              <a:t> : </a:t>
            </a:r>
            <a:r>
              <a:rPr lang="en-GB" sz="3400" b="1" dirty="0" err="1" smtClean="0">
                <a:solidFill>
                  <a:srgbClr val="009242"/>
                </a:solidFill>
                <a:latin typeface="Arial Narrow" pitchFamily="34" charset="0"/>
              </a:rPr>
              <a:t>Evaluation</a:t>
            </a:r>
            <a:r>
              <a:rPr lang="en-GB" sz="3600" dirty="0" err="1" smtClean="0">
                <a:solidFill>
                  <a:srgbClr val="009242"/>
                </a:solidFill>
                <a:latin typeface="Bookshelf Symbol 7" pitchFamily="2" charset="2"/>
                <a:cs typeface="Aharoni" pitchFamily="2" charset="-79"/>
              </a:rPr>
              <a:t>p</a:t>
            </a:r>
            <a:r>
              <a:rPr lang="en-GB" sz="3400" b="1" dirty="0" smtClean="0">
                <a:solidFill>
                  <a:srgbClr val="009242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980728"/>
            <a:ext cx="8064896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What?		   When?	Who?</a:t>
            </a:r>
            <a:endParaRPr lang="en-GB" sz="2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772400" cy="504056"/>
          </a:xfrm>
        </p:spPr>
        <p:txBody>
          <a:bodyPr>
            <a:norm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SOME DISTINCTIVE CHALLENGES IN PUBLIC POLICY 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836712"/>
            <a:ext cx="8136904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GB" sz="2000" b="1" i="1" dirty="0" smtClean="0">
                <a:solidFill>
                  <a:srgbClr val="002060"/>
                </a:solidFill>
              </a:rPr>
              <a:t>THE WORLD OF PUBLIC POLICY is distinguished from the world of business strategy by:</a:t>
            </a:r>
          </a:p>
          <a:p>
            <a:pPr algn="just">
              <a:spcAft>
                <a:spcPts val="600"/>
              </a:spcAft>
            </a:pPr>
            <a:r>
              <a:rPr lang="en-GB" sz="2000" b="1" i="1" dirty="0" smtClean="0">
                <a:solidFill>
                  <a:srgbClr val="002060"/>
                </a:solidFill>
              </a:rPr>
              <a:t> [1] the multiple sources of PUBLIC ACCOUNTABILITY that vie for influence 	on decisions, with contending MODELS OF EQUITY; and </a:t>
            </a:r>
          </a:p>
          <a:p>
            <a:pPr algn="just">
              <a:spcAft>
                <a:spcPts val="600"/>
              </a:spcAft>
            </a:pPr>
            <a:r>
              <a:rPr lang="en-GB" sz="2000" b="1" i="1" dirty="0" smtClean="0">
                <a:solidFill>
                  <a:srgbClr val="002060"/>
                </a:solidFill>
              </a:rPr>
              <a:t>[2] ] the FABRIC OF INTERDEPENDENCE that results from the structure of 	systemic relationships among governmental organisations.  </a:t>
            </a:r>
            <a:r>
              <a:rPr lang="en-GB" sz="2000" dirty="0" smtClean="0">
                <a:solidFill>
                  <a:srgbClr val="002060"/>
                </a:solidFill>
              </a:rPr>
              <a:t> </a:t>
            </a:r>
          </a:p>
          <a:p>
            <a:pPr indent="-180000">
              <a:spcAft>
                <a:spcPts val="600"/>
              </a:spcAft>
              <a:buFont typeface="Arial" pitchFamily="34" charset="0"/>
              <a:buChar char="•"/>
            </a:pPr>
            <a:r>
              <a:rPr lang="en-GB" sz="2000" b="1" dirty="0" smtClean="0">
                <a:solidFill>
                  <a:srgbClr val="7030A0"/>
                </a:solidFill>
              </a:rPr>
              <a:t> CHALLENGES OF VARIETY: matching the variety of decision situations – 	policy is </a:t>
            </a:r>
            <a:r>
              <a:rPr lang="en-GB" sz="2000" b="1" i="1" dirty="0" smtClean="0">
                <a:solidFill>
                  <a:srgbClr val="7030A0"/>
                </a:solidFill>
              </a:rPr>
              <a:t>generic [requisite variety in spades – e.g. Universal Credit]</a:t>
            </a:r>
            <a:endParaRPr lang="en-GB" sz="2000" b="1" dirty="0" smtClean="0">
              <a:solidFill>
                <a:srgbClr val="7030A0"/>
              </a:solidFill>
            </a:endParaRPr>
          </a:p>
          <a:p>
            <a:pPr indent="-180000">
              <a:spcAft>
                <a:spcPts val="600"/>
              </a:spcAft>
              <a:buFont typeface="Arial" pitchFamily="34" charset="0"/>
              <a:buChar char="•"/>
            </a:pPr>
            <a:r>
              <a:rPr lang="en-GB" sz="2000" b="1" dirty="0" smtClean="0">
                <a:solidFill>
                  <a:srgbClr val="7030A0"/>
                </a:solidFill>
              </a:rPr>
              <a:t>  CHALLENGES OF POLICY DESIGN:  [a] Expression of policy options as 	choices not only of direction but also of </a:t>
            </a:r>
            <a:r>
              <a:rPr lang="en-GB" sz="2000" b="1" i="1" dirty="0" smtClean="0">
                <a:solidFill>
                  <a:srgbClr val="7030A0"/>
                </a:solidFill>
              </a:rPr>
              <a:t>specificity</a:t>
            </a:r>
            <a:r>
              <a:rPr lang="en-GB" sz="2000" b="1" dirty="0" smtClean="0">
                <a:solidFill>
                  <a:srgbClr val="7030A0"/>
                </a:solidFill>
              </a:rPr>
              <a:t>;  [b] Expect 	public challenges on grounds of </a:t>
            </a:r>
            <a:r>
              <a:rPr lang="en-GB" sz="2000" b="1" i="1" dirty="0" smtClean="0">
                <a:solidFill>
                  <a:srgbClr val="7030A0"/>
                </a:solidFill>
              </a:rPr>
              <a:t>compatibility </a:t>
            </a:r>
            <a:r>
              <a:rPr lang="en-GB" sz="2000" b="1" dirty="0" smtClean="0">
                <a:solidFill>
                  <a:srgbClr val="7030A0"/>
                </a:solidFill>
              </a:rPr>
              <a:t>with related policies.</a:t>
            </a:r>
          </a:p>
          <a:p>
            <a:pPr indent="-180000">
              <a:spcAft>
                <a:spcPts val="600"/>
              </a:spcAft>
              <a:buFont typeface="Arial" pitchFamily="34" charset="0"/>
              <a:buChar char="•"/>
            </a:pPr>
            <a:r>
              <a:rPr lang="en-GB" sz="2000" b="1" dirty="0" smtClean="0">
                <a:solidFill>
                  <a:srgbClr val="7030A0"/>
                </a:solidFill>
              </a:rPr>
              <a:t>  CHALLENGES OF POLICY EROSION:  Wherever  multiple  policy sources  	impinge on the same decision situation, a state of </a:t>
            </a:r>
            <a:r>
              <a:rPr lang="en-GB" sz="2000" b="1" i="1" dirty="0" smtClean="0">
                <a:solidFill>
                  <a:srgbClr val="7030A0"/>
                </a:solidFill>
              </a:rPr>
              <a:t>policy stress </a:t>
            </a:r>
            <a:r>
              <a:rPr lang="en-GB" sz="2000" b="1" dirty="0" smtClean="0">
                <a:solidFill>
                  <a:srgbClr val="7030A0"/>
                </a:solidFill>
              </a:rPr>
              <a:t>can  	arise - contributing to a process of </a:t>
            </a:r>
            <a:r>
              <a:rPr lang="en-GB" sz="2000" b="1" i="1" dirty="0" smtClean="0">
                <a:solidFill>
                  <a:srgbClr val="7030A0"/>
                </a:solidFill>
              </a:rPr>
              <a:t>policy erosion </a:t>
            </a:r>
            <a:r>
              <a:rPr lang="en-GB" sz="2000" b="1" dirty="0" smtClean="0">
                <a:solidFill>
                  <a:srgbClr val="7030A0"/>
                </a:solidFill>
              </a:rPr>
              <a:t>through time. </a:t>
            </a:r>
          </a:p>
          <a:p>
            <a:pPr indent="-180000">
              <a:spcAft>
                <a:spcPts val="600"/>
              </a:spcAft>
              <a:buFont typeface="Arial" pitchFamily="34" charset="0"/>
              <a:buChar char="•"/>
            </a:pPr>
            <a:r>
              <a:rPr lang="en-GB" sz="2000" b="1" dirty="0" smtClean="0">
                <a:solidFill>
                  <a:srgbClr val="7030A0"/>
                </a:solidFill>
              </a:rPr>
              <a:t>  CHALLENGES OF APPROPRIATE ENGAGEMENT.  Expectations of 	</a:t>
            </a:r>
            <a:r>
              <a:rPr lang="en-GB" sz="2000" b="1" i="1" dirty="0" smtClean="0">
                <a:solidFill>
                  <a:srgbClr val="7030A0"/>
                </a:solidFill>
              </a:rPr>
              <a:t>engagement</a:t>
            </a:r>
            <a:r>
              <a:rPr lang="en-GB" sz="2000" b="1" dirty="0" smtClean="0">
                <a:solidFill>
                  <a:srgbClr val="7030A0"/>
                </a:solidFill>
              </a:rPr>
              <a:t> in policy processes by representatives of varied 	public interests  -  raising choices of level, timing, process design .</a:t>
            </a:r>
            <a:endParaRPr lang="en-GB" sz="2000" b="1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C32A-68DB-4760-932F-427B7DA08333}" type="slidenum">
              <a:rPr lang="en-GB" smtClean="0"/>
              <a:pPr/>
              <a:t>3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2400" cy="576064"/>
          </a:xfrm>
        </p:spPr>
        <p:txBody>
          <a:bodyPr>
            <a:norm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A STORY OF ENGAGEMENT, EXPERIMENT &amp; INFLUENCE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980728"/>
            <a:ext cx="8712968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GB" b="1" dirty="0" smtClean="0"/>
              <a:t> </a:t>
            </a:r>
            <a:r>
              <a:rPr lang="en-GB" sz="2000" b="1" dirty="0" smtClean="0">
                <a:solidFill>
                  <a:srgbClr val="0070C0"/>
                </a:solidFill>
              </a:rPr>
              <a:t>A STARTING POINT:  I joined the new IOR in 1964, [age 33] with a maths 	degree then 10 years of analytical roles in manufacturing &amp; transport.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GB" sz="2000" b="1" dirty="0" smtClean="0">
                <a:solidFill>
                  <a:srgbClr val="0070C0"/>
                </a:solidFill>
              </a:rPr>
              <a:t> A CULTURE SHOCK: As a team member on one of IOR’s 3 pioneer projects, I 	worked with social scientists in trying to understand </a:t>
            </a:r>
            <a:r>
              <a:rPr lang="en-GB" sz="2000" b="1" i="1" dirty="0" smtClean="0">
                <a:solidFill>
                  <a:srgbClr val="0070C0"/>
                </a:solidFill>
              </a:rPr>
              <a:t>diffuse decision 	processes</a:t>
            </a:r>
            <a:r>
              <a:rPr lang="en-GB" sz="2000" b="1" dirty="0" smtClean="0">
                <a:solidFill>
                  <a:srgbClr val="0070C0"/>
                </a:solidFill>
              </a:rPr>
              <a:t>, leading to [painful] adjustment in research focus &amp; methods.   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GB" sz="2000" b="1" dirty="0" smtClean="0">
                <a:solidFill>
                  <a:srgbClr val="0070C0"/>
                </a:solidFill>
              </a:rPr>
              <a:t>  EXPERIMENTATION:  From 1970, we designed </a:t>
            </a:r>
            <a:r>
              <a:rPr lang="en-GB" sz="2000" b="1" i="1" dirty="0" smtClean="0">
                <a:solidFill>
                  <a:srgbClr val="0070C0"/>
                </a:solidFill>
              </a:rPr>
              <a:t>action research </a:t>
            </a:r>
            <a:r>
              <a:rPr lang="en-GB" sz="2000" b="1" dirty="0" smtClean="0">
                <a:solidFill>
                  <a:srgbClr val="0070C0"/>
                </a:solidFill>
              </a:rPr>
              <a:t>projects with 	local authority planning teams to test new planning methods, aiming for 	stepwise progress in tackling linked areas of decision &amp; of uncertainty.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GB" sz="2000" b="1" dirty="0" smtClean="0">
                <a:solidFill>
                  <a:srgbClr val="0070C0"/>
                </a:solidFill>
              </a:rPr>
              <a:t>  FACILITATION : evolution of  a style of </a:t>
            </a:r>
            <a:r>
              <a:rPr lang="en-GB" sz="2000" b="1" i="1" dirty="0" smtClean="0">
                <a:solidFill>
                  <a:srgbClr val="0070C0"/>
                </a:solidFill>
              </a:rPr>
              <a:t>facilitating group planning processes</a:t>
            </a:r>
            <a:r>
              <a:rPr lang="en-GB" sz="2000" b="1" dirty="0" smtClean="0">
                <a:solidFill>
                  <a:srgbClr val="0070C0"/>
                </a:solidFill>
              </a:rPr>
              <a:t>, 	using graphical media on walls to build a shared view of problem 	structure &amp; to shape incremental progress towards commitment.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GB" sz="2000" b="1" dirty="0" smtClean="0">
                <a:solidFill>
                  <a:srgbClr val="0070C0"/>
                </a:solidFill>
              </a:rPr>
              <a:t>  RESEARCH: exploring inter-organisational decision processes in public policy  	via ESRC projects alongside government contracts 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GB" sz="2000" b="1" dirty="0" smtClean="0">
                <a:solidFill>
                  <a:srgbClr val="0070C0"/>
                </a:solidFill>
              </a:rPr>
              <a:t>  DIFFUSION of innovations via planning workshops; short courses; books; 	development of interactive software </a:t>
            </a:r>
            <a:r>
              <a:rPr lang="en-GB" sz="2000" b="1" i="1" dirty="0" smtClean="0">
                <a:solidFill>
                  <a:srgbClr val="0070C0"/>
                </a:solidFill>
              </a:rPr>
              <a:t>[as an </a:t>
            </a:r>
            <a:r>
              <a:rPr lang="en-GB" sz="2000" b="1" i="1" u="sng" dirty="0" smtClean="0">
                <a:solidFill>
                  <a:srgbClr val="0070C0"/>
                </a:solidFill>
              </a:rPr>
              <a:t>optional</a:t>
            </a:r>
            <a:r>
              <a:rPr lang="en-GB" sz="2000" b="1" i="1" dirty="0" smtClean="0">
                <a:solidFill>
                  <a:srgbClr val="0070C0"/>
                </a:solidFill>
              </a:rPr>
              <a:t> alternative to 	paper on walls] </a:t>
            </a:r>
            <a:r>
              <a:rPr lang="en-GB" sz="2000" b="1" dirty="0" smtClean="0">
                <a:solidFill>
                  <a:srgbClr val="0070C0"/>
                </a:solidFill>
              </a:rPr>
              <a:t>– useful for consultants &amp; intimate planning groups.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C32A-68DB-4760-932F-427B7DA08333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504055"/>
          </a:xfrm>
        </p:spPr>
        <p:txBody>
          <a:bodyPr>
            <a:norm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CONTRIBUTIONS TO PRACTICE IN PUBLIC POLICY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620688"/>
            <a:ext cx="8424936" cy="580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en-GB" sz="2400" b="1" dirty="0" smtClean="0">
                <a:solidFill>
                  <a:srgbClr val="0070C0"/>
                </a:solidFill>
              </a:rPr>
              <a:t>a view of planning as </a:t>
            </a:r>
            <a:r>
              <a:rPr lang="en-GB" sz="2400" b="1" i="1" dirty="0" smtClean="0">
                <a:solidFill>
                  <a:srgbClr val="0070C0"/>
                </a:solidFill>
              </a:rPr>
              <a:t>choosing strategically </a:t>
            </a:r>
            <a:r>
              <a:rPr lang="en-GB" sz="2400" b="1" dirty="0" smtClean="0">
                <a:solidFill>
                  <a:srgbClr val="0070C0"/>
                </a:solidFill>
              </a:rPr>
              <a:t>through time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b="1" dirty="0" smtClean="0">
                <a:solidFill>
                  <a:srgbClr val="0070C0"/>
                </a:solidFill>
              </a:rPr>
              <a:t> </a:t>
            </a:r>
            <a:r>
              <a:rPr lang="en-GB" sz="2400" b="1" i="1" dirty="0" smtClean="0">
                <a:solidFill>
                  <a:srgbClr val="0070C0"/>
                </a:solidFill>
              </a:rPr>
              <a:t> </a:t>
            </a:r>
            <a:r>
              <a:rPr lang="en-GB" sz="2400" b="1" dirty="0" smtClean="0">
                <a:solidFill>
                  <a:srgbClr val="0070C0"/>
                </a:solidFill>
              </a:rPr>
              <a:t>a view of </a:t>
            </a:r>
            <a:r>
              <a:rPr lang="en-GB" sz="2400" b="1" i="1" dirty="0" smtClean="0">
                <a:solidFill>
                  <a:srgbClr val="0070C0"/>
                </a:solidFill>
              </a:rPr>
              <a:t>uncertainty </a:t>
            </a:r>
            <a:r>
              <a:rPr lang="en-GB" sz="2400" b="1" dirty="0" smtClean="0">
                <a:solidFill>
                  <a:srgbClr val="0070C0"/>
                </a:solidFill>
              </a:rPr>
              <a:t>[multi-source] as a key process driver</a:t>
            </a:r>
          </a:p>
          <a:p>
            <a:r>
              <a:rPr lang="en-GB" sz="2400" b="1" dirty="0" smtClean="0">
                <a:solidFill>
                  <a:srgbClr val="0070C0"/>
                </a:solidFill>
              </a:rPr>
              <a:t>	UE – </a:t>
            </a:r>
            <a:r>
              <a:rPr lang="en-GB" sz="2400" dirty="0" smtClean="0">
                <a:solidFill>
                  <a:srgbClr val="0070C0"/>
                </a:solidFill>
              </a:rPr>
              <a:t>uncertainties relating to </a:t>
            </a:r>
            <a:r>
              <a:rPr lang="en-GB" sz="2400" b="1" i="1" dirty="0" smtClean="0">
                <a:solidFill>
                  <a:srgbClr val="0070C0"/>
                </a:solidFill>
              </a:rPr>
              <a:t>Evidence</a:t>
            </a:r>
            <a:r>
              <a:rPr lang="en-GB" sz="2400" b="1" dirty="0" smtClean="0">
                <a:solidFill>
                  <a:srgbClr val="0070C0"/>
                </a:solidFill>
              </a:rPr>
              <a:t> </a:t>
            </a:r>
          </a:p>
          <a:p>
            <a:r>
              <a:rPr lang="en-GB" sz="2400" b="1" dirty="0" smtClean="0">
                <a:solidFill>
                  <a:srgbClr val="0070C0"/>
                </a:solidFill>
              </a:rPr>
              <a:t>	UV – </a:t>
            </a:r>
            <a:r>
              <a:rPr lang="en-GB" sz="2400" dirty="0" smtClean="0">
                <a:solidFill>
                  <a:srgbClr val="0070C0"/>
                </a:solidFill>
              </a:rPr>
              <a:t>uncertainties relating to guiding </a:t>
            </a:r>
            <a:r>
              <a:rPr lang="en-GB" sz="2400" b="1" i="1" dirty="0" smtClean="0">
                <a:solidFill>
                  <a:srgbClr val="0070C0"/>
                </a:solidFill>
              </a:rPr>
              <a:t>Values</a:t>
            </a:r>
          </a:p>
          <a:p>
            <a:pPr>
              <a:spcAft>
                <a:spcPts val="600"/>
              </a:spcAft>
            </a:pPr>
            <a:r>
              <a:rPr lang="en-GB" sz="2400" b="1" i="1" dirty="0" smtClean="0">
                <a:solidFill>
                  <a:srgbClr val="0070C0"/>
                </a:solidFill>
              </a:rPr>
              <a:t>	</a:t>
            </a:r>
            <a:r>
              <a:rPr lang="en-GB" sz="2400" b="1" dirty="0" smtClean="0">
                <a:solidFill>
                  <a:srgbClr val="0070C0"/>
                </a:solidFill>
              </a:rPr>
              <a:t>UR – </a:t>
            </a:r>
            <a:r>
              <a:rPr lang="en-GB" sz="2400" dirty="0" smtClean="0">
                <a:solidFill>
                  <a:srgbClr val="0070C0"/>
                </a:solidFill>
              </a:rPr>
              <a:t>uncertainties relating to choices on </a:t>
            </a:r>
            <a:r>
              <a:rPr lang="en-GB" sz="2400" b="1" i="1" dirty="0" smtClean="0">
                <a:solidFill>
                  <a:srgbClr val="0070C0"/>
                </a:solidFill>
              </a:rPr>
              <a:t>Related agendas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b="1" dirty="0" smtClean="0">
                <a:solidFill>
                  <a:srgbClr val="0070C0"/>
                </a:solidFill>
              </a:rPr>
              <a:t> a framework for agreeing on </a:t>
            </a:r>
            <a:r>
              <a:rPr lang="en-GB" sz="2400" b="1" i="1" dirty="0" smtClean="0">
                <a:solidFill>
                  <a:srgbClr val="0070C0"/>
                </a:solidFill>
              </a:rPr>
              <a:t>incremental progress </a:t>
            </a:r>
          </a:p>
          <a:p>
            <a:pPr>
              <a:spcAft>
                <a:spcPts val="600"/>
              </a:spcAft>
            </a:pPr>
            <a:r>
              <a:rPr lang="en-GB" sz="2400" b="1" i="1" dirty="0" smtClean="0">
                <a:solidFill>
                  <a:srgbClr val="0070C0"/>
                </a:solidFill>
              </a:rPr>
              <a:t>	</a:t>
            </a:r>
            <a:r>
              <a:rPr lang="en-GB" sz="2400" i="1" dirty="0" smtClean="0">
                <a:solidFill>
                  <a:srgbClr val="0070C0"/>
                </a:solidFill>
              </a:rPr>
              <a:t>[the progress package – balancing uncertainty vs. urgency]</a:t>
            </a:r>
            <a:endParaRPr lang="en-GB" sz="2400" b="1" i="1" dirty="0" smtClean="0">
              <a:solidFill>
                <a:srgbClr val="0070C0"/>
              </a:solidFill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70C0"/>
                </a:solidFill>
              </a:rPr>
              <a:t> </a:t>
            </a:r>
            <a:r>
              <a:rPr lang="en-GB" sz="2400" b="1" dirty="0" smtClean="0">
                <a:solidFill>
                  <a:srgbClr val="0070C0"/>
                </a:solidFill>
              </a:rPr>
              <a:t>a balanced suite of graphical tools </a:t>
            </a:r>
            <a:r>
              <a:rPr lang="en-GB" sz="2400" dirty="0" smtClean="0">
                <a:solidFill>
                  <a:srgbClr val="0070C0"/>
                </a:solidFill>
              </a:rPr>
              <a:t>for structuring:</a:t>
            </a:r>
          </a:p>
          <a:p>
            <a:r>
              <a:rPr lang="en-GB" sz="2400" b="1" dirty="0" smtClean="0">
                <a:solidFill>
                  <a:srgbClr val="0070C0"/>
                </a:solidFill>
              </a:rPr>
              <a:t>	</a:t>
            </a:r>
            <a:r>
              <a:rPr lang="en-GB" sz="2400" b="1" i="1" dirty="0" smtClean="0">
                <a:solidFill>
                  <a:srgbClr val="0070C0"/>
                </a:solidFill>
              </a:rPr>
              <a:t>problems </a:t>
            </a:r>
            <a:r>
              <a:rPr lang="en-GB" sz="2400" i="1" dirty="0" smtClean="0">
                <a:solidFill>
                  <a:srgbClr val="0070C0"/>
                </a:solidFill>
              </a:rPr>
              <a:t>expressed as interconnected areas of decision</a:t>
            </a:r>
            <a:endParaRPr lang="en-GB" sz="2400" b="1" i="1" dirty="0" smtClean="0">
              <a:solidFill>
                <a:srgbClr val="0070C0"/>
              </a:solidFill>
            </a:endParaRPr>
          </a:p>
          <a:p>
            <a:pPr>
              <a:spcAft>
                <a:spcPts val="600"/>
              </a:spcAft>
            </a:pPr>
            <a:r>
              <a:rPr lang="en-GB" sz="2400" b="1" i="1" dirty="0" smtClean="0">
                <a:solidFill>
                  <a:srgbClr val="0070C0"/>
                </a:solidFill>
              </a:rPr>
              <a:t>	progress </a:t>
            </a:r>
            <a:r>
              <a:rPr lang="en-GB" sz="2400" i="1" dirty="0" smtClean="0">
                <a:solidFill>
                  <a:srgbClr val="0070C0"/>
                </a:solidFill>
              </a:rPr>
              <a:t>over time in addressing decisions + uncertainties  </a:t>
            </a:r>
            <a:endParaRPr lang="en-GB" sz="2400" b="1" i="1" dirty="0" smtClean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400" b="1" dirty="0" smtClean="0">
                <a:solidFill>
                  <a:srgbClr val="0070C0"/>
                </a:solidFill>
              </a:rPr>
              <a:t> </a:t>
            </a:r>
            <a:r>
              <a:rPr lang="en-GB" sz="2400" dirty="0" smtClean="0">
                <a:solidFill>
                  <a:srgbClr val="0070C0"/>
                </a:solidFill>
              </a:rPr>
              <a:t>later -</a:t>
            </a:r>
            <a:r>
              <a:rPr lang="en-GB" sz="2400" b="1" dirty="0" smtClean="0">
                <a:solidFill>
                  <a:srgbClr val="0070C0"/>
                </a:solidFill>
              </a:rPr>
              <a:t> tools for design of </a:t>
            </a:r>
            <a:r>
              <a:rPr lang="en-GB" sz="2400" b="1" i="1" dirty="0" smtClean="0">
                <a:solidFill>
                  <a:srgbClr val="0070C0"/>
                </a:solidFill>
              </a:rPr>
              <a:t>engagement</a:t>
            </a:r>
            <a:r>
              <a:rPr lang="en-GB" sz="2400" b="1" dirty="0" smtClean="0">
                <a:solidFill>
                  <a:srgbClr val="0070C0"/>
                </a:solidFill>
              </a:rPr>
              <a:t> </a:t>
            </a:r>
            <a:r>
              <a:rPr lang="en-GB" sz="2400" dirty="0" smtClean="0">
                <a:solidFill>
                  <a:srgbClr val="0070C0"/>
                </a:solidFill>
              </a:rPr>
              <a:t>in extensive projects  </a:t>
            </a:r>
          </a:p>
          <a:p>
            <a:pPr indent="457200">
              <a:buFont typeface="Arial" pitchFamily="34" charset="0"/>
              <a:buChar char="•"/>
            </a:pPr>
            <a:r>
              <a:rPr lang="en-GB" sz="2400" b="1" dirty="0" smtClean="0">
                <a:solidFill>
                  <a:srgbClr val="0070C0"/>
                </a:solidFill>
              </a:rPr>
              <a:t>variable levels/frequencies </a:t>
            </a:r>
            <a:r>
              <a:rPr lang="en-GB" sz="2400" dirty="0" smtClean="0">
                <a:solidFill>
                  <a:srgbClr val="0070C0"/>
                </a:solidFill>
              </a:rPr>
              <a:t>of engagement </a:t>
            </a:r>
            <a:r>
              <a:rPr lang="en-GB" sz="2400" i="1" dirty="0" smtClean="0">
                <a:solidFill>
                  <a:srgbClr val="0070C0"/>
                </a:solidFill>
              </a:rPr>
              <a:t>[according to role]</a:t>
            </a:r>
          </a:p>
          <a:p>
            <a:pPr indent="457200"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70C0"/>
                </a:solidFill>
              </a:rPr>
              <a:t>designs for </a:t>
            </a:r>
            <a:r>
              <a:rPr lang="en-GB" sz="2400" b="1" dirty="0" smtClean="0">
                <a:solidFill>
                  <a:srgbClr val="0070C0"/>
                </a:solidFill>
              </a:rPr>
              <a:t>synthesis</a:t>
            </a:r>
            <a:r>
              <a:rPr lang="en-GB" sz="2400" dirty="0" smtClean="0">
                <a:solidFill>
                  <a:srgbClr val="0070C0"/>
                </a:solidFill>
              </a:rPr>
              <a:t> of political and technical inputs </a:t>
            </a:r>
          </a:p>
          <a:p>
            <a:pPr indent="457200"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70C0"/>
                </a:solidFill>
              </a:rPr>
              <a:t>designs for </a:t>
            </a:r>
            <a:r>
              <a:rPr lang="en-GB" sz="2400" b="1" dirty="0" smtClean="0">
                <a:solidFill>
                  <a:srgbClr val="0070C0"/>
                </a:solidFill>
              </a:rPr>
              <a:t>staged progression </a:t>
            </a:r>
            <a:r>
              <a:rPr lang="en-GB" sz="2400" dirty="0" smtClean="0">
                <a:solidFill>
                  <a:srgbClr val="0070C0"/>
                </a:solidFill>
              </a:rPr>
              <a:t>towards agreed outputs</a:t>
            </a:r>
            <a:r>
              <a:rPr lang="en-GB" sz="2400" i="1" dirty="0" smtClean="0">
                <a:solidFill>
                  <a:srgbClr val="0070C0"/>
                </a:solidFill>
              </a:rPr>
              <a:t>	</a:t>
            </a:r>
            <a:endParaRPr lang="en-GB" sz="2400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C32A-68DB-4760-932F-427B7DA08333}" type="slidenum">
              <a:rPr lang="en-GB" smtClean="0"/>
              <a:pPr/>
              <a:t>5</a:t>
            </a:fld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268760"/>
            <a:ext cx="3744416" cy="360040"/>
          </a:xfrm>
        </p:spPr>
        <p:txBody>
          <a:bodyPr>
            <a:noAutofit/>
          </a:bodyPr>
          <a:lstStyle/>
          <a:p>
            <a:pPr algn="l"/>
            <a:r>
              <a:rPr lang="en-GB" sz="1800" dirty="0" smtClean="0"/>
              <a:t> </a:t>
            </a:r>
            <a:r>
              <a:rPr lang="en-GB" sz="1400" dirty="0" smtClean="0"/>
              <a:t>1984 </a:t>
            </a:r>
            <a:r>
              <a:rPr lang="en-GB" sz="1400" i="1" dirty="0" smtClean="0"/>
              <a:t>NE Brazil offshore island policies </a:t>
            </a:r>
            <a:endParaRPr lang="en-GB" sz="1400" i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3568" y="188640"/>
            <a:ext cx="7704856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GB" sz="2800" b="1" dirty="0" smtClean="0">
                <a:solidFill>
                  <a:srgbClr val="FF0000"/>
                </a:solidFill>
              </a:rPr>
              <a:t>SOME PARALLEL C</a:t>
            </a:r>
            <a:r>
              <a:rPr lang="en-GB" sz="2800" b="1" noProof="0" dirty="0" smtClean="0">
                <a:solidFill>
                  <a:srgbClr val="FF0000"/>
                </a:solidFill>
              </a:rPr>
              <a:t>HANNELS OF DIFFUSION 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842WorkshopAc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3384375" cy="229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E4C077F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4005064"/>
            <a:ext cx="3887061" cy="2570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DSCN113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4211706"/>
            <a:ext cx="3240360" cy="2430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3528" y="3933056"/>
            <a:ext cx="25753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i="1" dirty="0" smtClean="0"/>
              <a:t>2009  NZ regional water strategy</a:t>
            </a:r>
            <a:endParaRPr lang="en-GB" sz="1400" dirty="0"/>
          </a:p>
        </p:txBody>
      </p:sp>
      <p:sp>
        <p:nvSpPr>
          <p:cNvPr id="10" name="Rectangle 9"/>
          <p:cNvSpPr/>
          <p:nvPr/>
        </p:nvSpPr>
        <p:spPr>
          <a:xfrm>
            <a:off x="5796136" y="4149080"/>
            <a:ext cx="30598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b="1" i="1" dirty="0" smtClean="0">
                <a:solidFill>
                  <a:srgbClr val="00B050"/>
                </a:solidFill>
              </a:rPr>
              <a:t>SOFTWARE</a:t>
            </a:r>
            <a:r>
              <a:rPr lang="en-GB" sz="1200" i="1" dirty="0" smtClean="0"/>
              <a:t> </a:t>
            </a:r>
            <a:r>
              <a:rPr lang="en-GB" sz="1600" i="1" dirty="0" smtClean="0"/>
              <a:t>1990 – 2011</a:t>
            </a:r>
          </a:p>
          <a:p>
            <a:pPr algn="r"/>
            <a:r>
              <a:rPr lang="en-GB" sz="1200" i="1" dirty="0" smtClean="0"/>
              <a:t>     us</a:t>
            </a:r>
            <a:r>
              <a:rPr lang="en-GB" sz="1050" i="1" dirty="0" smtClean="0"/>
              <a:t>ed in 36 countries</a:t>
            </a:r>
          </a:p>
        </p:txBody>
      </p:sp>
      <p:pic>
        <p:nvPicPr>
          <p:cNvPr id="12" name="Picture 11" descr="PUPIII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44208" y="1196752"/>
            <a:ext cx="1872208" cy="226223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716016" y="836712"/>
            <a:ext cx="3456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i="1" dirty="0" smtClean="0">
                <a:solidFill>
                  <a:srgbClr val="00B050"/>
                </a:solidFill>
              </a:rPr>
              <a:t>BOOKS</a:t>
            </a:r>
            <a:r>
              <a:rPr lang="en-GB" sz="1600" i="1" dirty="0" smtClean="0"/>
              <a:t> published from 1969 onwards </a:t>
            </a:r>
            <a:endParaRPr lang="en-GB" sz="1600" dirty="0" smtClean="0"/>
          </a:p>
        </p:txBody>
      </p:sp>
      <p:pic>
        <p:nvPicPr>
          <p:cNvPr id="1026" name="Picture 2" descr="457C9A3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9992" y="1196752"/>
            <a:ext cx="1694307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372200" y="3429000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1987: 3</a:t>
            </a:r>
            <a:r>
              <a:rPr lang="en-GB" sz="1200" baseline="30000" dirty="0" smtClean="0"/>
              <a:t>rd</a:t>
            </a:r>
            <a:r>
              <a:rPr lang="en-GB" sz="1200" dirty="0" smtClean="0"/>
              <a:t> English language edition</a:t>
            </a:r>
          </a:p>
          <a:p>
            <a:r>
              <a:rPr lang="en-GB" sz="1200" dirty="0" smtClean="0"/>
              <a:t>2004 </a:t>
            </a:r>
            <a:r>
              <a:rPr lang="en-GB" sz="1200" dirty="0" err="1" smtClean="0"/>
              <a:t>Routledge</a:t>
            </a:r>
            <a:r>
              <a:rPr lang="en-GB" sz="1200" dirty="0" smtClean="0"/>
              <a:t>: [translations into Japanese 1991 , Spanish  2002]</a:t>
            </a:r>
            <a:endParaRPr lang="en-GB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4644008" y="3501008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 smtClean="0"/>
              <a:t>1974: reprinted  </a:t>
            </a:r>
            <a:r>
              <a:rPr lang="en-GB" sz="1200" dirty="0" err="1" smtClean="0"/>
              <a:t>Routledge</a:t>
            </a:r>
            <a:r>
              <a:rPr lang="en-GB" sz="1200" dirty="0" smtClean="0"/>
              <a:t> 2001</a:t>
            </a:r>
            <a:endParaRPr lang="en-GB" sz="120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DF458-1C65-440F-9357-247E376C1447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7524328" y="4797152"/>
            <a:ext cx="147565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100" b="1" i="1" dirty="0" smtClean="0"/>
              <a:t> 1995  STRAD class at </a:t>
            </a:r>
          </a:p>
          <a:p>
            <a:pPr algn="r"/>
            <a:r>
              <a:rPr lang="en-GB" sz="1100" b="1" i="1" dirty="0" smtClean="0"/>
              <a:t>Asian Institute  of Technology, Thailand </a:t>
            </a:r>
            <a:endParaRPr lang="en-GB" sz="1100" i="1" dirty="0" smtClean="0"/>
          </a:p>
        </p:txBody>
      </p:sp>
      <p:pic>
        <p:nvPicPr>
          <p:cNvPr id="5" name="Picture 2" descr="C:\Users\John\Desktop\95mThaiclassJKF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55770" y="5445224"/>
            <a:ext cx="1736710" cy="1224136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395536" y="90872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 smtClean="0">
                <a:solidFill>
                  <a:srgbClr val="00B050"/>
                </a:solidFill>
              </a:rPr>
              <a:t>WORKSHOPS </a:t>
            </a:r>
            <a:r>
              <a:rPr lang="en-GB" sz="1600" i="1" dirty="0" smtClean="0"/>
              <a:t>in UK and abroad</a:t>
            </a:r>
            <a:endParaRPr lang="en-GB" sz="1600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357301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cxnSp>
        <p:nvCxnSpPr>
          <p:cNvPr id="72" name="Straight Connector 71"/>
          <p:cNvCxnSpPr>
            <a:stCxn id="26" idx="4"/>
            <a:endCxn id="29" idx="0"/>
          </p:cNvCxnSpPr>
          <p:nvPr/>
        </p:nvCxnSpPr>
        <p:spPr>
          <a:xfrm>
            <a:off x="982315" y="1592798"/>
            <a:ext cx="58936" cy="1080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28" idx="3"/>
          </p:cNvCxnSpPr>
          <p:nvPr/>
        </p:nvCxnSpPr>
        <p:spPr>
          <a:xfrm flipH="1">
            <a:off x="1403651" y="1743366"/>
            <a:ext cx="324209" cy="317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4355976" y="713777"/>
          <a:ext cx="4355977" cy="1835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7035"/>
                <a:gridCol w="766739"/>
                <a:gridCol w="975848"/>
                <a:gridCol w="836442"/>
                <a:gridCol w="1079913"/>
              </a:tblGrid>
              <a:tr h="737798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WHO?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Actions</a:t>
                      </a:r>
                    </a:p>
                    <a:p>
                      <a:pPr algn="ctr"/>
                      <a:r>
                        <a:rPr lang="en-GB" sz="1400" dirty="0" smtClean="0"/>
                        <a:t>Now!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Explore</a:t>
                      </a:r>
                      <a:r>
                        <a:rPr lang="en-GB" sz="1400" baseline="0" dirty="0" smtClean="0"/>
                        <a:t> Now!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Future</a:t>
                      </a:r>
                      <a:r>
                        <a:rPr lang="en-GB" sz="1400" baseline="0" dirty="0" smtClean="0"/>
                        <a:t> choices?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Future perplexities?</a:t>
                      </a:r>
                      <a:endParaRPr lang="en-GB" sz="1400" dirty="0"/>
                    </a:p>
                  </a:txBody>
                  <a:tcPr/>
                </a:tc>
              </a:tr>
              <a:tr h="324782"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24782"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B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24782"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DF458-1C65-440F-9357-247E376C1447}" type="slidenum">
              <a:rPr lang="en-GB" smtClean="0"/>
              <a:pPr/>
              <a:t>7</a:t>
            </a:fld>
            <a:endParaRPr lang="en-GB" dirty="0"/>
          </a:p>
        </p:txBody>
      </p:sp>
      <p:cxnSp>
        <p:nvCxnSpPr>
          <p:cNvPr id="91" name="Straight Connector 90"/>
          <p:cNvCxnSpPr/>
          <p:nvPr/>
        </p:nvCxnSpPr>
        <p:spPr>
          <a:xfrm>
            <a:off x="2843808" y="1124744"/>
            <a:ext cx="72008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1475656" y="1484784"/>
            <a:ext cx="315682" cy="1014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31" idx="1"/>
            <a:endCxn id="28" idx="5"/>
          </p:cNvCxnSpPr>
          <p:nvPr/>
        </p:nvCxnSpPr>
        <p:spPr>
          <a:xfrm flipH="1" flipV="1">
            <a:off x="2311288" y="1743366"/>
            <a:ext cx="80740" cy="3649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43"/>
          <p:cNvGrpSpPr/>
          <p:nvPr/>
        </p:nvGrpSpPr>
        <p:grpSpPr>
          <a:xfrm>
            <a:off x="5004048" y="1412776"/>
            <a:ext cx="3744416" cy="997082"/>
            <a:chOff x="850298" y="5230520"/>
            <a:chExt cx="4300907" cy="752406"/>
          </a:xfrm>
        </p:grpSpPr>
        <p:sp>
          <p:nvSpPr>
            <p:cNvPr id="82" name="TextBox 81"/>
            <p:cNvSpPr txBox="1"/>
            <p:nvPr/>
          </p:nvSpPr>
          <p:spPr>
            <a:xfrm>
              <a:off x="850298" y="5230520"/>
              <a:ext cx="927647" cy="209026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 smtClean="0"/>
                <a:t>Do this!</a:t>
              </a:r>
              <a:endParaRPr lang="en-GB" sz="1200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850298" y="5502211"/>
              <a:ext cx="927647" cy="209026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Do that!</a:t>
              </a:r>
              <a:endParaRPr lang="en-GB" sz="1200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777945" y="5230522"/>
              <a:ext cx="1108717" cy="209026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 smtClean="0"/>
                <a:t>Investigate!</a:t>
              </a:r>
              <a:endParaRPr lang="en-GB" sz="1200" dirty="0"/>
            </a:p>
          </p:txBody>
        </p:sp>
        <p:sp>
          <p:nvSpPr>
            <p:cNvPr id="85" name="TextBox 84"/>
            <p:cNvSpPr txBox="1"/>
            <p:nvPr/>
          </p:nvSpPr>
          <p:spPr>
            <a:xfrm rot="10800000" flipV="1">
              <a:off x="1862276" y="5773900"/>
              <a:ext cx="864096" cy="209026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 smtClean="0"/>
                <a:t>Consult!</a:t>
              </a:r>
              <a:endParaRPr lang="en-GB" sz="1200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3886232" y="5556549"/>
              <a:ext cx="1264973" cy="209026"/>
            </a:xfrm>
            <a:prstGeom prst="rect">
              <a:avLst/>
            </a:prstGeom>
            <a:solidFill>
              <a:srgbClr val="FFFF69"/>
            </a:solidFill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Explore how?</a:t>
              </a:r>
              <a:endParaRPr lang="en-GB" sz="1200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2874254" y="5502211"/>
              <a:ext cx="927647" cy="209026"/>
            </a:xfrm>
            <a:prstGeom prst="rect">
              <a:avLst/>
            </a:prstGeom>
            <a:solidFill>
              <a:srgbClr val="BEE197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 smtClean="0"/>
                <a:t>Do what?</a:t>
              </a:r>
              <a:endParaRPr lang="en-GB" sz="12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886232" y="5230523"/>
              <a:ext cx="1264973" cy="209026"/>
            </a:xfrm>
            <a:prstGeom prst="rect">
              <a:avLst/>
            </a:prstGeom>
            <a:solidFill>
              <a:srgbClr val="FFFF69"/>
            </a:solidFill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Explore how?</a:t>
              </a:r>
              <a:endParaRPr lang="en-GB" sz="1200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95536" y="2564904"/>
            <a:ext cx="3456384" cy="584775"/>
          </a:xfrm>
          <a:prstGeom prst="rect">
            <a:avLst/>
          </a:prstGeom>
          <a:solidFill>
            <a:srgbClr val="CFD1F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FF0000"/>
                </a:solidFill>
              </a:rPr>
              <a:t>transparent </a:t>
            </a:r>
          </a:p>
          <a:p>
            <a:pPr algn="ctr"/>
            <a:r>
              <a:rPr lang="en-GB" sz="1600" b="1" dirty="0" smtClean="0">
                <a:solidFill>
                  <a:srgbClr val="FF0000"/>
                </a:solidFill>
              </a:rPr>
              <a:t>methods of structuring PROBLEMS</a:t>
            </a:r>
            <a:endParaRPr lang="en-GB" sz="1600" b="1" dirty="0">
              <a:solidFill>
                <a:srgbClr val="FF0000"/>
              </a:solidFill>
            </a:endParaRPr>
          </a:p>
        </p:txBody>
      </p:sp>
      <p:grpSp>
        <p:nvGrpSpPr>
          <p:cNvPr id="3" name="Group 117"/>
          <p:cNvGrpSpPr/>
          <p:nvPr/>
        </p:nvGrpSpPr>
        <p:grpSpPr>
          <a:xfrm>
            <a:off x="251520" y="980728"/>
            <a:ext cx="3848141" cy="1404156"/>
            <a:chOff x="179512" y="836712"/>
            <a:chExt cx="3848141" cy="1404156"/>
          </a:xfrm>
        </p:grpSpPr>
        <p:sp>
          <p:nvSpPr>
            <p:cNvPr id="26" name="Oval 25"/>
            <p:cNvSpPr/>
            <p:nvPr/>
          </p:nvSpPr>
          <p:spPr>
            <a:xfrm>
              <a:off x="462400" y="1124746"/>
              <a:ext cx="895813" cy="32403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>
                  <a:solidFill>
                    <a:schemeClr val="tx1"/>
                  </a:solidFill>
                </a:rPr>
                <a:t>Wh</a:t>
              </a:r>
              <a:r>
                <a:rPr lang="en-GB" sz="1200" b="1" dirty="0" smtClean="0">
                  <a:solidFill>
                    <a:schemeClr val="tx1"/>
                  </a:solidFill>
                </a:rPr>
                <a:t>a</a:t>
              </a:r>
              <a:r>
                <a:rPr lang="en-GB" sz="1200" dirty="0" smtClean="0">
                  <a:solidFill>
                    <a:schemeClr val="tx1"/>
                  </a:solidFill>
                </a:rPr>
                <a:t>t?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1535020" y="1322768"/>
              <a:ext cx="825092" cy="32403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>
                  <a:solidFill>
                    <a:schemeClr val="tx1"/>
                  </a:solidFill>
                </a:rPr>
                <a:t>Who?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462400" y="1556794"/>
              <a:ext cx="1013685" cy="30603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>
                  <a:solidFill>
                    <a:schemeClr val="tx1"/>
                  </a:solidFill>
                </a:rPr>
                <a:t>Where?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30" name="Straight Connector 29"/>
            <p:cNvCxnSpPr>
              <a:stCxn id="31" idx="2"/>
              <a:endCxn id="29" idx="5"/>
            </p:cNvCxnSpPr>
            <p:nvPr/>
          </p:nvCxnSpPr>
          <p:spPr>
            <a:xfrm flipH="1" flipV="1">
              <a:off x="1327634" y="1818010"/>
              <a:ext cx="868102" cy="2608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2195736" y="1916832"/>
              <a:ext cx="848666" cy="32403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>
                  <a:solidFill>
                    <a:schemeClr val="tx1"/>
                  </a:solidFill>
                </a:rPr>
                <a:t>?</a:t>
              </a:r>
              <a:endParaRPr lang="en-GB" sz="1400" dirty="0">
                <a:solidFill>
                  <a:schemeClr val="tx1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79512" y="980728"/>
              <a:ext cx="2239535" cy="1062116"/>
            </a:xfrm>
            <a:prstGeom prst="ellipse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/>
            <p:cNvSpPr/>
            <p:nvPr/>
          </p:nvSpPr>
          <p:spPr>
            <a:xfrm>
              <a:off x="3131840" y="1556792"/>
              <a:ext cx="895813" cy="28803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>
                  <a:solidFill>
                    <a:schemeClr val="tx1"/>
                  </a:solidFill>
                </a:rPr>
                <a:t>?</a:t>
              </a:r>
              <a:endParaRPr lang="en-GB" sz="1400" dirty="0">
                <a:solidFill>
                  <a:schemeClr val="tx1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2065436" y="836712"/>
              <a:ext cx="942962" cy="32403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>
                  <a:solidFill>
                    <a:schemeClr val="tx1"/>
                  </a:solidFill>
                </a:rPr>
                <a:t>When?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323528" y="2132856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i="1" dirty="0" smtClean="0">
                <a:solidFill>
                  <a:srgbClr val="C4690E"/>
                </a:solidFill>
              </a:rPr>
              <a:t>focus</a:t>
            </a:r>
            <a:endParaRPr lang="en-GB" sz="1400" b="1" i="1" dirty="0">
              <a:solidFill>
                <a:srgbClr val="C4690E"/>
              </a:solidFill>
            </a:endParaRPr>
          </a:p>
        </p:txBody>
      </p:sp>
      <p:grpSp>
        <p:nvGrpSpPr>
          <p:cNvPr id="4" name="Group 50"/>
          <p:cNvGrpSpPr/>
          <p:nvPr/>
        </p:nvGrpSpPr>
        <p:grpSpPr>
          <a:xfrm>
            <a:off x="1403648" y="3212976"/>
            <a:ext cx="6011758" cy="3345630"/>
            <a:chOff x="1212850" y="1331913"/>
            <a:chExt cx="6636875" cy="4826941"/>
          </a:xfrm>
        </p:grpSpPr>
        <p:grpSp>
          <p:nvGrpSpPr>
            <p:cNvPr id="6" name="Group 3"/>
            <p:cNvGrpSpPr/>
            <p:nvPr/>
          </p:nvGrpSpPr>
          <p:grpSpPr>
            <a:xfrm>
              <a:off x="1212850" y="1394085"/>
              <a:ext cx="6636875" cy="4764769"/>
              <a:chOff x="1212850" y="1394085"/>
              <a:chExt cx="6636875" cy="4764769"/>
            </a:xfrm>
          </p:grpSpPr>
          <p:sp>
            <p:nvSpPr>
              <p:cNvPr id="63" name="Arc 2"/>
              <p:cNvSpPr>
                <a:spLocks/>
              </p:cNvSpPr>
              <p:nvPr/>
            </p:nvSpPr>
            <p:spPr bwMode="auto">
              <a:xfrm rot="1939772" flipH="1" flipV="1">
                <a:off x="5615489" y="1462235"/>
                <a:ext cx="1604962" cy="1533525"/>
              </a:xfrm>
              <a:custGeom>
                <a:avLst/>
                <a:gdLst>
                  <a:gd name="G0" fmla="+- 0 0 0"/>
                  <a:gd name="G1" fmla="+- 18821 0 0"/>
                  <a:gd name="G2" fmla="+- 21600 0 0"/>
                  <a:gd name="T0" fmla="*/ 10599 w 17223"/>
                  <a:gd name="T1" fmla="*/ 0 h 18821"/>
                  <a:gd name="T2" fmla="*/ 17223 w 17223"/>
                  <a:gd name="T3" fmla="*/ 5786 h 18821"/>
                  <a:gd name="T4" fmla="*/ 0 w 17223"/>
                  <a:gd name="T5" fmla="*/ 18821 h 188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223" h="18821" fill="none" extrusionOk="0">
                    <a:moveTo>
                      <a:pt x="10598" y="0"/>
                    </a:moveTo>
                    <a:cubicBezTo>
                      <a:pt x="13180" y="1453"/>
                      <a:pt x="15435" y="3423"/>
                      <a:pt x="17223" y="5785"/>
                    </a:cubicBezTo>
                  </a:path>
                  <a:path w="17223" h="18821" stroke="0" extrusionOk="0">
                    <a:moveTo>
                      <a:pt x="10598" y="0"/>
                    </a:moveTo>
                    <a:cubicBezTo>
                      <a:pt x="13180" y="1453"/>
                      <a:pt x="15435" y="3423"/>
                      <a:pt x="17223" y="5785"/>
                    </a:cubicBezTo>
                    <a:lnTo>
                      <a:pt x="0" y="18821"/>
                    </a:lnTo>
                    <a:close/>
                  </a:path>
                </a:pathLst>
              </a:custGeom>
              <a:noFill/>
              <a:ln w="38100">
                <a:solidFill>
                  <a:srgbClr val="FF7C80"/>
                </a:solidFill>
                <a:round/>
                <a:headEnd/>
                <a:tailEnd type="triangle" w="lg" len="lg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4" name="Oval 3"/>
              <p:cNvSpPr>
                <a:spLocks noChangeArrowheads="1"/>
              </p:cNvSpPr>
              <p:nvPr/>
            </p:nvSpPr>
            <p:spPr bwMode="auto">
              <a:xfrm>
                <a:off x="2808288" y="2396887"/>
                <a:ext cx="1208087" cy="1152763"/>
              </a:xfrm>
              <a:prstGeom prst="ellipse">
                <a:avLst/>
              </a:prstGeom>
              <a:solidFill>
                <a:srgbClr val="FF7C80"/>
              </a:solidFill>
              <a:ln w="9525">
                <a:solidFill>
                  <a:srgbClr val="FF7C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342900" indent="-342900" algn="ctr">
                  <a:spcBef>
                    <a:spcPct val="20000"/>
                  </a:spcBef>
                  <a:buFontTx/>
                  <a:buChar char="•"/>
                </a:pPr>
                <a:endParaRPr lang="en-US" sz="3200">
                  <a:solidFill>
                    <a:srgbClr val="FF5050"/>
                  </a:solidFill>
                </a:endParaRPr>
              </a:p>
            </p:txBody>
          </p:sp>
          <p:sp>
            <p:nvSpPr>
              <p:cNvPr id="65" name="Oval 4"/>
              <p:cNvSpPr>
                <a:spLocks noChangeArrowheads="1"/>
              </p:cNvSpPr>
              <p:nvPr/>
            </p:nvSpPr>
            <p:spPr bwMode="auto">
              <a:xfrm>
                <a:off x="2763838" y="4231847"/>
                <a:ext cx="1208087" cy="1173448"/>
              </a:xfrm>
              <a:prstGeom prst="ellipse">
                <a:avLst/>
              </a:prstGeom>
              <a:solidFill>
                <a:srgbClr val="FF7C80"/>
              </a:solidFill>
              <a:ln w="9525">
                <a:solidFill>
                  <a:srgbClr val="FF7C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6" name="Oval 5"/>
              <p:cNvSpPr>
                <a:spLocks noChangeArrowheads="1"/>
              </p:cNvSpPr>
              <p:nvPr/>
            </p:nvSpPr>
            <p:spPr bwMode="auto">
              <a:xfrm>
                <a:off x="4737100" y="2396887"/>
                <a:ext cx="1208088" cy="1143238"/>
              </a:xfrm>
              <a:prstGeom prst="ellipse">
                <a:avLst/>
              </a:prstGeom>
              <a:solidFill>
                <a:srgbClr val="FF7C80"/>
              </a:solidFill>
              <a:ln w="9525">
                <a:solidFill>
                  <a:srgbClr val="FF7C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7" name="Text Box 7"/>
              <p:cNvSpPr txBox="1">
                <a:spLocks noChangeArrowheads="1"/>
              </p:cNvSpPr>
              <p:nvPr/>
            </p:nvSpPr>
            <p:spPr bwMode="auto">
              <a:xfrm>
                <a:off x="2943225" y="2878138"/>
                <a:ext cx="898525" cy="263525"/>
              </a:xfrm>
              <a:prstGeom prst="rect">
                <a:avLst/>
              </a:prstGeom>
              <a:solidFill>
                <a:srgbClr val="FF7C80"/>
              </a:solidFill>
              <a:ln w="9525">
                <a:solidFill>
                  <a:srgbClr val="FF7C80"/>
                </a:solidFill>
                <a:miter lim="800000"/>
                <a:headEnd/>
                <a:tailEnd/>
              </a:ln>
            </p:spPr>
            <p:txBody>
              <a:bodyPr lIns="18000" tIns="10800" rIns="18000" bIns="10800"/>
              <a:lstStyle/>
              <a:p>
                <a:pPr marL="342900" indent="-342900" algn="ctr">
                  <a:spcBef>
                    <a:spcPct val="20000"/>
                  </a:spcBef>
                </a:pPr>
                <a:r>
                  <a:rPr lang="en-US" sz="1400" b="1">
                    <a:latin typeface="Arial Narrow" pitchFamily="34" charset="0"/>
                  </a:rPr>
                  <a:t>SHAPING</a:t>
                </a:r>
                <a:endParaRPr lang="en-GB" sz="1400"/>
              </a:p>
            </p:txBody>
          </p:sp>
          <p:sp>
            <p:nvSpPr>
              <p:cNvPr id="68" name="Text Box 8"/>
              <p:cNvSpPr txBox="1">
                <a:spLocks noChangeArrowheads="1"/>
              </p:cNvSpPr>
              <p:nvPr/>
            </p:nvSpPr>
            <p:spPr bwMode="auto">
              <a:xfrm>
                <a:off x="2882257" y="4603053"/>
                <a:ext cx="941387" cy="261938"/>
              </a:xfrm>
              <a:prstGeom prst="rect">
                <a:avLst/>
              </a:prstGeom>
              <a:solidFill>
                <a:srgbClr val="FF7C80"/>
              </a:solidFill>
              <a:ln w="9525">
                <a:solidFill>
                  <a:srgbClr val="FF7C80"/>
                </a:solidFill>
                <a:miter lim="800000"/>
                <a:headEnd/>
                <a:tailEnd/>
              </a:ln>
            </p:spPr>
            <p:txBody>
              <a:bodyPr lIns="18000" tIns="10800" rIns="18000" bIns="10800"/>
              <a:lstStyle/>
              <a:p>
                <a:pPr marL="342900" indent="-342900" algn="ctr">
                  <a:spcBef>
                    <a:spcPct val="20000"/>
                  </a:spcBef>
                </a:pPr>
                <a:r>
                  <a:rPr lang="en-US" sz="1400" b="1" dirty="0">
                    <a:latin typeface="Arial Narrow" pitchFamily="34" charset="0"/>
                  </a:rPr>
                  <a:t>DESIGNING</a:t>
                </a:r>
                <a:endParaRPr lang="en-GB" sz="1400" dirty="0"/>
              </a:p>
            </p:txBody>
          </p:sp>
          <p:sp>
            <p:nvSpPr>
              <p:cNvPr id="69" name="Text Box 10"/>
              <p:cNvSpPr txBox="1">
                <a:spLocks noChangeArrowheads="1"/>
              </p:cNvSpPr>
              <p:nvPr/>
            </p:nvSpPr>
            <p:spPr bwMode="auto">
              <a:xfrm>
                <a:off x="4873625" y="2865438"/>
                <a:ext cx="931863" cy="263525"/>
              </a:xfrm>
              <a:prstGeom prst="rect">
                <a:avLst/>
              </a:prstGeom>
              <a:solidFill>
                <a:srgbClr val="FF7C80"/>
              </a:solidFill>
              <a:ln w="9525">
                <a:solidFill>
                  <a:srgbClr val="FF7C80"/>
                </a:solidFill>
                <a:miter lim="800000"/>
                <a:headEnd/>
                <a:tailEnd/>
              </a:ln>
            </p:spPr>
            <p:txBody>
              <a:bodyPr lIns="18000" tIns="10800" rIns="18000" bIns="10800"/>
              <a:lstStyle/>
              <a:p>
                <a:pPr marL="342900" indent="-342900" algn="ctr">
                  <a:spcBef>
                    <a:spcPct val="20000"/>
                  </a:spcBef>
                </a:pPr>
                <a:r>
                  <a:rPr lang="en-US" sz="1400" b="1" dirty="0">
                    <a:latin typeface="Arial Narrow" pitchFamily="34" charset="0"/>
                  </a:rPr>
                  <a:t>CHOOSING</a:t>
                </a:r>
                <a:endParaRPr lang="en-GB" sz="1400" dirty="0"/>
              </a:p>
            </p:txBody>
          </p:sp>
          <p:sp>
            <p:nvSpPr>
              <p:cNvPr id="70" name="Arc 12"/>
              <p:cNvSpPr>
                <a:spLocks/>
              </p:cNvSpPr>
              <p:nvPr/>
            </p:nvSpPr>
            <p:spPr bwMode="auto">
              <a:xfrm rot="7058697" flipV="1">
                <a:off x="2254018" y="3518061"/>
                <a:ext cx="1685925" cy="1579562"/>
              </a:xfrm>
              <a:custGeom>
                <a:avLst/>
                <a:gdLst>
                  <a:gd name="G0" fmla="+- 0 0 0"/>
                  <a:gd name="G1" fmla="+- 18414 0 0"/>
                  <a:gd name="G2" fmla="+- 21600 0 0"/>
                  <a:gd name="T0" fmla="*/ 11290 w 19029"/>
                  <a:gd name="T1" fmla="*/ 0 h 18414"/>
                  <a:gd name="T2" fmla="*/ 19029 w 19029"/>
                  <a:gd name="T3" fmla="*/ 8193 h 18414"/>
                  <a:gd name="T4" fmla="*/ 0 w 19029"/>
                  <a:gd name="T5" fmla="*/ 18414 h 18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029" h="18414" fill="none" extrusionOk="0">
                    <a:moveTo>
                      <a:pt x="11290" y="-1"/>
                    </a:moveTo>
                    <a:cubicBezTo>
                      <a:pt x="14549" y="1997"/>
                      <a:pt x="17219" y="4825"/>
                      <a:pt x="19028" y="8193"/>
                    </a:cubicBezTo>
                  </a:path>
                  <a:path w="19029" h="18414" stroke="0" extrusionOk="0">
                    <a:moveTo>
                      <a:pt x="11290" y="-1"/>
                    </a:moveTo>
                    <a:cubicBezTo>
                      <a:pt x="14549" y="1997"/>
                      <a:pt x="17219" y="4825"/>
                      <a:pt x="19028" y="8193"/>
                    </a:cubicBezTo>
                    <a:lnTo>
                      <a:pt x="0" y="18414"/>
                    </a:lnTo>
                    <a:close/>
                  </a:path>
                </a:pathLst>
              </a:custGeom>
              <a:noFill/>
              <a:ln w="38100">
                <a:solidFill>
                  <a:srgbClr val="FF7C80"/>
                </a:solidFill>
                <a:round/>
                <a:headEnd/>
                <a:tailEnd type="triangle" w="lg" len="lg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1" name="Text Box 13"/>
              <p:cNvSpPr txBox="1">
                <a:spLocks noChangeArrowheads="1"/>
              </p:cNvSpPr>
              <p:nvPr/>
            </p:nvSpPr>
            <p:spPr bwMode="auto">
              <a:xfrm>
                <a:off x="1451337" y="3399690"/>
                <a:ext cx="1149350" cy="503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US" sz="1600" b="1" i="1" dirty="0"/>
                  <a:t>problem focus</a:t>
                </a:r>
                <a:endParaRPr lang="en-GB" sz="1600" dirty="0"/>
              </a:p>
            </p:txBody>
          </p:sp>
          <p:sp>
            <p:nvSpPr>
              <p:cNvPr id="73" name="Text Box 15"/>
              <p:cNvSpPr txBox="1">
                <a:spLocks noChangeArrowheads="1"/>
              </p:cNvSpPr>
              <p:nvPr/>
            </p:nvSpPr>
            <p:spPr bwMode="auto">
              <a:xfrm>
                <a:off x="2882257" y="5695304"/>
                <a:ext cx="2081212" cy="463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 algn="ctr">
                  <a:spcBef>
                    <a:spcPct val="20000"/>
                  </a:spcBef>
                </a:pPr>
                <a:r>
                  <a:rPr lang="en-US" sz="1600" b="1" i="1" dirty="0"/>
                  <a:t>range of possible strategies</a:t>
                </a:r>
                <a:endParaRPr lang="en-GB" sz="1600" dirty="0"/>
              </a:p>
            </p:txBody>
          </p:sp>
          <p:sp>
            <p:nvSpPr>
              <p:cNvPr id="74" name="Text Box 16"/>
              <p:cNvSpPr txBox="1">
                <a:spLocks noChangeArrowheads="1"/>
              </p:cNvSpPr>
              <p:nvPr/>
            </p:nvSpPr>
            <p:spPr bwMode="auto">
              <a:xfrm>
                <a:off x="6141575" y="4033060"/>
                <a:ext cx="1708150" cy="463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r">
                  <a:spcBef>
                    <a:spcPct val="20000"/>
                  </a:spcBef>
                </a:pPr>
                <a:r>
                  <a:rPr lang="en-US" sz="1600" b="1" i="1" dirty="0"/>
                  <a:t>preferences &amp; uncertainties</a:t>
                </a:r>
                <a:endParaRPr lang="en-GB" sz="1600" dirty="0"/>
              </a:p>
            </p:txBody>
          </p:sp>
          <p:sp>
            <p:nvSpPr>
              <p:cNvPr id="76" name="Text Box 17"/>
              <p:cNvSpPr txBox="1">
                <a:spLocks noChangeArrowheads="1"/>
              </p:cNvSpPr>
              <p:nvPr/>
            </p:nvSpPr>
            <p:spPr bwMode="auto">
              <a:xfrm>
                <a:off x="3995195" y="1435804"/>
                <a:ext cx="1141412" cy="536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US" sz="1600" b="1" i="1" dirty="0"/>
                  <a:t>progress package</a:t>
                </a:r>
                <a:endParaRPr lang="en-GB" sz="1600" dirty="0"/>
              </a:p>
            </p:txBody>
          </p:sp>
          <p:sp>
            <p:nvSpPr>
              <p:cNvPr id="77" name="Arc 21"/>
              <p:cNvSpPr>
                <a:spLocks/>
              </p:cNvSpPr>
              <p:nvPr/>
            </p:nvSpPr>
            <p:spPr bwMode="auto">
              <a:xfrm rot="18020691" flipV="1">
                <a:off x="4737950" y="2833187"/>
                <a:ext cx="1684337" cy="1601787"/>
              </a:xfrm>
              <a:custGeom>
                <a:avLst/>
                <a:gdLst>
                  <a:gd name="G0" fmla="+- 0 0 0"/>
                  <a:gd name="G1" fmla="+- 18686 0 0"/>
                  <a:gd name="G2" fmla="+- 21600 0 0"/>
                  <a:gd name="T0" fmla="*/ 10834 w 19029"/>
                  <a:gd name="T1" fmla="*/ 0 h 18686"/>
                  <a:gd name="T2" fmla="*/ 19029 w 19029"/>
                  <a:gd name="T3" fmla="*/ 8465 h 18686"/>
                  <a:gd name="T4" fmla="*/ 0 w 19029"/>
                  <a:gd name="T5" fmla="*/ 18686 h 18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029" h="18686" fill="none" extrusionOk="0">
                    <a:moveTo>
                      <a:pt x="10834" y="-1"/>
                    </a:moveTo>
                    <a:cubicBezTo>
                      <a:pt x="14297" y="2007"/>
                      <a:pt x="17134" y="4938"/>
                      <a:pt x="19028" y="8465"/>
                    </a:cubicBezTo>
                  </a:path>
                  <a:path w="19029" h="18686" stroke="0" extrusionOk="0">
                    <a:moveTo>
                      <a:pt x="10834" y="-1"/>
                    </a:moveTo>
                    <a:cubicBezTo>
                      <a:pt x="14297" y="2007"/>
                      <a:pt x="17134" y="4938"/>
                      <a:pt x="19028" y="8465"/>
                    </a:cubicBezTo>
                    <a:lnTo>
                      <a:pt x="0" y="18686"/>
                    </a:lnTo>
                    <a:close/>
                  </a:path>
                </a:pathLst>
              </a:custGeom>
              <a:noFill/>
              <a:ln w="38100">
                <a:solidFill>
                  <a:srgbClr val="FF7C80"/>
                </a:solidFill>
                <a:round/>
                <a:headEnd/>
                <a:tailEnd type="triangle" w="lg" len="lg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8" name="Text Box 23"/>
              <p:cNvSpPr txBox="1">
                <a:spLocks noChangeArrowheads="1"/>
              </p:cNvSpPr>
              <p:nvPr/>
            </p:nvSpPr>
            <p:spPr bwMode="auto">
              <a:xfrm>
                <a:off x="5108133" y="1394085"/>
                <a:ext cx="1747838" cy="3317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</a:pPr>
                <a:r>
                  <a:rPr lang="en-US" sz="2000" b="1" dirty="0">
                    <a:latin typeface="Bradley Hand ITC" pitchFamily="66" charset="0"/>
                  </a:rPr>
                  <a:t>DECISIONS</a:t>
                </a:r>
                <a:endParaRPr lang="en-GB" sz="2000" dirty="0"/>
              </a:p>
            </p:txBody>
          </p:sp>
          <p:sp>
            <p:nvSpPr>
              <p:cNvPr id="79" name="Text Box 24"/>
              <p:cNvSpPr txBox="1">
                <a:spLocks noChangeArrowheads="1"/>
              </p:cNvSpPr>
              <p:nvPr/>
            </p:nvSpPr>
            <p:spPr bwMode="auto">
              <a:xfrm>
                <a:off x="1530832" y="1435804"/>
                <a:ext cx="1747838" cy="33178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 algn="ctr">
                  <a:spcBef>
                    <a:spcPct val="20000"/>
                  </a:spcBef>
                </a:pPr>
                <a:r>
                  <a:rPr lang="en-US" sz="2000" b="1" dirty="0">
                    <a:latin typeface="Bradley Hand ITC" pitchFamily="66" charset="0"/>
                  </a:rPr>
                  <a:t>ISSUES</a:t>
                </a:r>
                <a:endParaRPr lang="en-GB" sz="2000" b="1" dirty="0"/>
              </a:p>
            </p:txBody>
          </p:sp>
          <p:sp>
            <p:nvSpPr>
              <p:cNvPr id="80" name="Arc 25"/>
              <p:cNvSpPr>
                <a:spLocks/>
              </p:cNvSpPr>
              <p:nvPr/>
            </p:nvSpPr>
            <p:spPr bwMode="auto">
              <a:xfrm rot="12990031" flipH="1" flipV="1">
                <a:off x="1212850" y="1741488"/>
                <a:ext cx="1604963" cy="1571625"/>
              </a:xfrm>
              <a:custGeom>
                <a:avLst/>
                <a:gdLst>
                  <a:gd name="G0" fmla="+- 0 0 0"/>
                  <a:gd name="G1" fmla="+- 19302 0 0"/>
                  <a:gd name="G2" fmla="+- 21600 0 0"/>
                  <a:gd name="T0" fmla="*/ 9696 w 17223"/>
                  <a:gd name="T1" fmla="*/ 0 h 19302"/>
                  <a:gd name="T2" fmla="*/ 17223 w 17223"/>
                  <a:gd name="T3" fmla="*/ 6267 h 19302"/>
                  <a:gd name="T4" fmla="*/ 0 w 17223"/>
                  <a:gd name="T5" fmla="*/ 19302 h 19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223" h="19302" fill="none" extrusionOk="0">
                    <a:moveTo>
                      <a:pt x="9695" y="0"/>
                    </a:moveTo>
                    <a:cubicBezTo>
                      <a:pt x="12651" y="1485"/>
                      <a:pt x="15227" y="3629"/>
                      <a:pt x="17223" y="6266"/>
                    </a:cubicBezTo>
                  </a:path>
                  <a:path w="17223" h="19302" stroke="0" extrusionOk="0">
                    <a:moveTo>
                      <a:pt x="9695" y="0"/>
                    </a:moveTo>
                    <a:cubicBezTo>
                      <a:pt x="12651" y="1485"/>
                      <a:pt x="15227" y="3629"/>
                      <a:pt x="17223" y="6266"/>
                    </a:cubicBezTo>
                    <a:lnTo>
                      <a:pt x="0" y="19302"/>
                    </a:lnTo>
                    <a:close/>
                  </a:path>
                </a:pathLst>
              </a:custGeom>
              <a:noFill/>
              <a:ln w="38100">
                <a:solidFill>
                  <a:srgbClr val="FF7C80"/>
                </a:solidFill>
                <a:round/>
                <a:headEnd/>
                <a:tailEnd type="triangle" w="lg" len="lg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7" name="Group 28"/>
              <p:cNvGrpSpPr>
                <a:grpSpLocks/>
              </p:cNvGrpSpPr>
              <p:nvPr/>
            </p:nvGrpSpPr>
            <p:grpSpPr bwMode="auto">
              <a:xfrm>
                <a:off x="2297113" y="1936751"/>
                <a:ext cx="4081463" cy="3852863"/>
                <a:chOff x="1447" y="1220"/>
                <a:chExt cx="2571" cy="2427"/>
              </a:xfrm>
            </p:grpSpPr>
            <p:sp>
              <p:nvSpPr>
                <p:cNvPr id="86" name="Arc 29"/>
                <p:cNvSpPr>
                  <a:spLocks/>
                </p:cNvSpPr>
                <p:nvPr/>
              </p:nvSpPr>
              <p:spPr bwMode="auto">
                <a:xfrm rot="20947128" flipV="1">
                  <a:off x="2658" y="2022"/>
                  <a:ext cx="1019" cy="539"/>
                </a:xfrm>
                <a:custGeom>
                  <a:avLst/>
                  <a:gdLst>
                    <a:gd name="G0" fmla="+- 0 0 0"/>
                    <a:gd name="G1" fmla="+- 13731 0 0"/>
                    <a:gd name="G2" fmla="+- 21600 0 0"/>
                    <a:gd name="T0" fmla="*/ 16674 w 20724"/>
                    <a:gd name="T1" fmla="*/ 0 h 13731"/>
                    <a:gd name="T2" fmla="*/ 20724 w 20724"/>
                    <a:gd name="T3" fmla="*/ 7643 h 13731"/>
                    <a:gd name="T4" fmla="*/ 0 w 20724"/>
                    <a:gd name="T5" fmla="*/ 13731 h 137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724" h="13731" fill="none" extrusionOk="0">
                      <a:moveTo>
                        <a:pt x="16673" y="0"/>
                      </a:moveTo>
                      <a:cubicBezTo>
                        <a:pt x="18525" y="2248"/>
                        <a:pt x="19903" y="4848"/>
                        <a:pt x="20724" y="7642"/>
                      </a:cubicBezTo>
                    </a:path>
                    <a:path w="20724" h="13731" stroke="0" extrusionOk="0">
                      <a:moveTo>
                        <a:pt x="16673" y="0"/>
                      </a:moveTo>
                      <a:cubicBezTo>
                        <a:pt x="18525" y="2248"/>
                        <a:pt x="19903" y="4848"/>
                        <a:pt x="20724" y="7642"/>
                      </a:cubicBezTo>
                      <a:lnTo>
                        <a:pt x="0" y="13731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B2B2B2"/>
                  </a:solidFill>
                  <a:round/>
                  <a:headEnd/>
                  <a:tailEnd type="triangle" w="lg" len="lg"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7" name="Arc 30"/>
                <p:cNvSpPr>
                  <a:spLocks/>
                </p:cNvSpPr>
                <p:nvPr/>
              </p:nvSpPr>
              <p:spPr bwMode="auto">
                <a:xfrm rot="18621423" flipV="1">
                  <a:off x="1681" y="1830"/>
                  <a:ext cx="1126" cy="759"/>
                </a:xfrm>
                <a:custGeom>
                  <a:avLst/>
                  <a:gdLst>
                    <a:gd name="G0" fmla="+- 0 0 0"/>
                    <a:gd name="G1" fmla="+- 14068 0 0"/>
                    <a:gd name="G2" fmla="+- 21600 0 0"/>
                    <a:gd name="T0" fmla="*/ 16391 w 20194"/>
                    <a:gd name="T1" fmla="*/ 0 h 14068"/>
                    <a:gd name="T2" fmla="*/ 20194 w 20194"/>
                    <a:gd name="T3" fmla="*/ 6403 h 14068"/>
                    <a:gd name="T4" fmla="*/ 0 w 20194"/>
                    <a:gd name="T5" fmla="*/ 14068 h 14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194" h="14068" fill="none" extrusionOk="0">
                      <a:moveTo>
                        <a:pt x="16390" y="0"/>
                      </a:moveTo>
                      <a:cubicBezTo>
                        <a:pt x="18019" y="1898"/>
                        <a:pt x="19306" y="4064"/>
                        <a:pt x="20194" y="6402"/>
                      </a:cubicBezTo>
                    </a:path>
                    <a:path w="20194" h="14068" stroke="0" extrusionOk="0">
                      <a:moveTo>
                        <a:pt x="16390" y="0"/>
                      </a:moveTo>
                      <a:cubicBezTo>
                        <a:pt x="18019" y="1898"/>
                        <a:pt x="19306" y="4064"/>
                        <a:pt x="20194" y="6402"/>
                      </a:cubicBezTo>
                      <a:lnTo>
                        <a:pt x="0" y="14068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B2B2B2"/>
                  </a:solidFill>
                  <a:round/>
                  <a:headEnd/>
                  <a:tailEnd type="triangle" w="lg" len="lg"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8" name="Arc 31"/>
                <p:cNvSpPr>
                  <a:spLocks/>
                </p:cNvSpPr>
                <p:nvPr/>
              </p:nvSpPr>
              <p:spPr bwMode="auto">
                <a:xfrm rot="4515586" flipV="1">
                  <a:off x="1631" y="1461"/>
                  <a:ext cx="1157" cy="676"/>
                </a:xfrm>
                <a:custGeom>
                  <a:avLst/>
                  <a:gdLst>
                    <a:gd name="G0" fmla="+- 0 0 0"/>
                    <a:gd name="G1" fmla="+- 12522 0 0"/>
                    <a:gd name="G2" fmla="+- 21600 0 0"/>
                    <a:gd name="T0" fmla="*/ 17600 w 20724"/>
                    <a:gd name="T1" fmla="*/ 0 h 12522"/>
                    <a:gd name="T2" fmla="*/ 20724 w 20724"/>
                    <a:gd name="T3" fmla="*/ 6434 h 12522"/>
                    <a:gd name="T4" fmla="*/ 0 w 20724"/>
                    <a:gd name="T5" fmla="*/ 12522 h 125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724" h="12522" fill="none" extrusionOk="0">
                      <a:moveTo>
                        <a:pt x="17599" y="0"/>
                      </a:moveTo>
                      <a:cubicBezTo>
                        <a:pt x="18991" y="1956"/>
                        <a:pt x="20047" y="4130"/>
                        <a:pt x="20724" y="6433"/>
                      </a:cubicBezTo>
                    </a:path>
                    <a:path w="20724" h="12522" stroke="0" extrusionOk="0">
                      <a:moveTo>
                        <a:pt x="17599" y="0"/>
                      </a:moveTo>
                      <a:cubicBezTo>
                        <a:pt x="18991" y="1956"/>
                        <a:pt x="20047" y="4130"/>
                        <a:pt x="20724" y="6433"/>
                      </a:cubicBezTo>
                      <a:lnTo>
                        <a:pt x="0" y="12522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B2B2B2"/>
                  </a:solidFill>
                  <a:round/>
                  <a:headEnd/>
                  <a:tailEnd type="triangle" w="lg" len="lg"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0" name="Arc 32"/>
                <p:cNvSpPr>
                  <a:spLocks/>
                </p:cNvSpPr>
                <p:nvPr/>
              </p:nvSpPr>
              <p:spPr bwMode="auto">
                <a:xfrm rot="3079744" flipV="1">
                  <a:off x="2439" y="1471"/>
                  <a:ext cx="1156" cy="676"/>
                </a:xfrm>
                <a:custGeom>
                  <a:avLst/>
                  <a:gdLst>
                    <a:gd name="G0" fmla="+- 0 0 0"/>
                    <a:gd name="G1" fmla="+- 12522 0 0"/>
                    <a:gd name="G2" fmla="+- 21600 0 0"/>
                    <a:gd name="T0" fmla="*/ 17600 w 20724"/>
                    <a:gd name="T1" fmla="*/ 0 h 12522"/>
                    <a:gd name="T2" fmla="*/ 20724 w 20724"/>
                    <a:gd name="T3" fmla="*/ 6434 h 12522"/>
                    <a:gd name="T4" fmla="*/ 0 w 20724"/>
                    <a:gd name="T5" fmla="*/ 12522 h 125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724" h="12522" fill="none" extrusionOk="0">
                      <a:moveTo>
                        <a:pt x="17599" y="0"/>
                      </a:moveTo>
                      <a:cubicBezTo>
                        <a:pt x="18991" y="1956"/>
                        <a:pt x="20047" y="4130"/>
                        <a:pt x="20724" y="6433"/>
                      </a:cubicBezTo>
                    </a:path>
                    <a:path w="20724" h="12522" stroke="0" extrusionOk="0">
                      <a:moveTo>
                        <a:pt x="17599" y="0"/>
                      </a:moveTo>
                      <a:cubicBezTo>
                        <a:pt x="18991" y="1956"/>
                        <a:pt x="20047" y="4130"/>
                        <a:pt x="20724" y="6433"/>
                      </a:cubicBezTo>
                      <a:lnTo>
                        <a:pt x="0" y="12522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B2B2B2"/>
                  </a:solidFill>
                  <a:round/>
                  <a:headEnd/>
                  <a:tailEnd type="triangle" w="lg" len="lg"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2" name="Arc 33"/>
                <p:cNvSpPr>
                  <a:spLocks/>
                </p:cNvSpPr>
                <p:nvPr/>
              </p:nvSpPr>
              <p:spPr bwMode="auto">
                <a:xfrm rot="10186322" flipV="1">
                  <a:off x="1687" y="2521"/>
                  <a:ext cx="1178" cy="696"/>
                </a:xfrm>
                <a:custGeom>
                  <a:avLst/>
                  <a:gdLst>
                    <a:gd name="G0" fmla="+- 0 0 0"/>
                    <a:gd name="G1" fmla="+- 13547 0 0"/>
                    <a:gd name="G2" fmla="+- 21600 0 0"/>
                    <a:gd name="T0" fmla="*/ 16823 w 20065"/>
                    <a:gd name="T1" fmla="*/ 0 h 13547"/>
                    <a:gd name="T2" fmla="*/ 20065 w 20065"/>
                    <a:gd name="T3" fmla="*/ 5551 h 13547"/>
                    <a:gd name="T4" fmla="*/ 0 w 20065"/>
                    <a:gd name="T5" fmla="*/ 13547 h 135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065" h="13547" fill="none" extrusionOk="0">
                      <a:moveTo>
                        <a:pt x="16823" y="-1"/>
                      </a:moveTo>
                      <a:cubicBezTo>
                        <a:pt x="18174" y="1677"/>
                        <a:pt x="19267" y="3549"/>
                        <a:pt x="20065" y="5550"/>
                      </a:cubicBezTo>
                    </a:path>
                    <a:path w="20065" h="13547" stroke="0" extrusionOk="0">
                      <a:moveTo>
                        <a:pt x="16823" y="-1"/>
                      </a:moveTo>
                      <a:cubicBezTo>
                        <a:pt x="18174" y="1677"/>
                        <a:pt x="19267" y="3549"/>
                        <a:pt x="20065" y="5550"/>
                      </a:cubicBezTo>
                      <a:lnTo>
                        <a:pt x="0" y="13547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B2B2B2"/>
                  </a:solidFill>
                  <a:round/>
                  <a:headEnd/>
                  <a:tailEnd type="triangle" w="lg" len="lg"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6" name="Arc 34"/>
                <p:cNvSpPr>
                  <a:spLocks/>
                </p:cNvSpPr>
                <p:nvPr/>
              </p:nvSpPr>
              <p:spPr bwMode="auto">
                <a:xfrm rot="12850616" flipV="1">
                  <a:off x="1726" y="2807"/>
                  <a:ext cx="1217" cy="549"/>
                </a:xfrm>
                <a:custGeom>
                  <a:avLst/>
                  <a:gdLst>
                    <a:gd name="G0" fmla="+- 0 0 0"/>
                    <a:gd name="G1" fmla="+- 10704 0 0"/>
                    <a:gd name="G2" fmla="+- 21600 0 0"/>
                    <a:gd name="T0" fmla="*/ 18762 w 20724"/>
                    <a:gd name="T1" fmla="*/ 0 h 10704"/>
                    <a:gd name="T2" fmla="*/ 20724 w 20724"/>
                    <a:gd name="T3" fmla="*/ 4616 h 10704"/>
                    <a:gd name="T4" fmla="*/ 0 w 20724"/>
                    <a:gd name="T5" fmla="*/ 10704 h 107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724" h="10704" fill="none" extrusionOk="0">
                      <a:moveTo>
                        <a:pt x="18761" y="0"/>
                      </a:moveTo>
                      <a:cubicBezTo>
                        <a:pt x="19592" y="1457"/>
                        <a:pt x="20251" y="3006"/>
                        <a:pt x="20724" y="4615"/>
                      </a:cubicBezTo>
                    </a:path>
                    <a:path w="20724" h="10704" stroke="0" extrusionOk="0">
                      <a:moveTo>
                        <a:pt x="18761" y="0"/>
                      </a:moveTo>
                      <a:cubicBezTo>
                        <a:pt x="19592" y="1457"/>
                        <a:pt x="20251" y="3006"/>
                        <a:pt x="20724" y="4615"/>
                      </a:cubicBezTo>
                      <a:lnTo>
                        <a:pt x="0" y="10704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B2B2B2"/>
                  </a:solidFill>
                  <a:round/>
                  <a:headEnd/>
                  <a:tailEnd type="triangle" w="lg" len="lg"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7" name="Arc 35"/>
                <p:cNvSpPr>
                  <a:spLocks/>
                </p:cNvSpPr>
                <p:nvPr/>
              </p:nvSpPr>
              <p:spPr bwMode="auto">
                <a:xfrm rot="2304972" flipV="1">
                  <a:off x="1537" y="2551"/>
                  <a:ext cx="1217" cy="642"/>
                </a:xfrm>
                <a:custGeom>
                  <a:avLst/>
                  <a:gdLst>
                    <a:gd name="G0" fmla="+- 0 0 0"/>
                    <a:gd name="G1" fmla="+- 12522 0 0"/>
                    <a:gd name="G2" fmla="+- 21600 0 0"/>
                    <a:gd name="T0" fmla="*/ 17600 w 20724"/>
                    <a:gd name="T1" fmla="*/ 0 h 12522"/>
                    <a:gd name="T2" fmla="*/ 20724 w 20724"/>
                    <a:gd name="T3" fmla="*/ 6434 h 12522"/>
                    <a:gd name="T4" fmla="*/ 0 w 20724"/>
                    <a:gd name="T5" fmla="*/ 12522 h 125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724" h="12522" fill="none" extrusionOk="0">
                      <a:moveTo>
                        <a:pt x="17599" y="0"/>
                      </a:moveTo>
                      <a:cubicBezTo>
                        <a:pt x="18991" y="1956"/>
                        <a:pt x="20047" y="4130"/>
                        <a:pt x="20724" y="6433"/>
                      </a:cubicBezTo>
                    </a:path>
                    <a:path w="20724" h="12522" stroke="0" extrusionOk="0">
                      <a:moveTo>
                        <a:pt x="17599" y="0"/>
                      </a:moveTo>
                      <a:cubicBezTo>
                        <a:pt x="18991" y="1956"/>
                        <a:pt x="20047" y="4130"/>
                        <a:pt x="20724" y="6433"/>
                      </a:cubicBezTo>
                      <a:lnTo>
                        <a:pt x="0" y="12522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B2B2B2"/>
                  </a:solidFill>
                  <a:round/>
                  <a:headEnd/>
                  <a:tailEnd type="triangle" w="lg" len="lg"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8" name="Arc 36"/>
                <p:cNvSpPr>
                  <a:spLocks/>
                </p:cNvSpPr>
                <p:nvPr/>
              </p:nvSpPr>
              <p:spPr bwMode="auto">
                <a:xfrm rot="20902888" flipV="1">
                  <a:off x="1447" y="2565"/>
                  <a:ext cx="1244" cy="642"/>
                </a:xfrm>
                <a:custGeom>
                  <a:avLst/>
                  <a:gdLst>
                    <a:gd name="G0" fmla="+- 0 0 0"/>
                    <a:gd name="G1" fmla="+- 12522 0 0"/>
                    <a:gd name="G2" fmla="+- 21600 0 0"/>
                    <a:gd name="T0" fmla="*/ 17600 w 21193"/>
                    <a:gd name="T1" fmla="*/ 0 h 12522"/>
                    <a:gd name="T2" fmla="*/ 21193 w 21193"/>
                    <a:gd name="T3" fmla="*/ 8350 h 12522"/>
                    <a:gd name="T4" fmla="*/ 0 w 21193"/>
                    <a:gd name="T5" fmla="*/ 12522 h 125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193" h="12522" fill="none" extrusionOk="0">
                      <a:moveTo>
                        <a:pt x="17599" y="0"/>
                      </a:moveTo>
                      <a:cubicBezTo>
                        <a:pt x="19376" y="2496"/>
                        <a:pt x="20601" y="5343"/>
                        <a:pt x="21193" y="8349"/>
                      </a:cubicBezTo>
                    </a:path>
                    <a:path w="21193" h="12522" stroke="0" extrusionOk="0">
                      <a:moveTo>
                        <a:pt x="17599" y="0"/>
                      </a:moveTo>
                      <a:cubicBezTo>
                        <a:pt x="19376" y="2496"/>
                        <a:pt x="20601" y="5343"/>
                        <a:pt x="21193" y="8349"/>
                      </a:cubicBezTo>
                      <a:lnTo>
                        <a:pt x="0" y="12522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B2B2B2"/>
                  </a:solidFill>
                  <a:round/>
                  <a:headEnd/>
                  <a:tailEnd type="triangle" w="lg" len="lg"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9" name="Arc 37"/>
                <p:cNvSpPr>
                  <a:spLocks/>
                </p:cNvSpPr>
                <p:nvPr/>
              </p:nvSpPr>
              <p:spPr bwMode="auto">
                <a:xfrm rot="8002255" flipV="1">
                  <a:off x="1645" y="1596"/>
                  <a:ext cx="1156" cy="676"/>
                </a:xfrm>
                <a:custGeom>
                  <a:avLst/>
                  <a:gdLst>
                    <a:gd name="G0" fmla="+- 0 0 0"/>
                    <a:gd name="G1" fmla="+- 12522 0 0"/>
                    <a:gd name="G2" fmla="+- 21600 0 0"/>
                    <a:gd name="T0" fmla="*/ 17600 w 20724"/>
                    <a:gd name="T1" fmla="*/ 0 h 12522"/>
                    <a:gd name="T2" fmla="*/ 20724 w 20724"/>
                    <a:gd name="T3" fmla="*/ 6434 h 12522"/>
                    <a:gd name="T4" fmla="*/ 0 w 20724"/>
                    <a:gd name="T5" fmla="*/ 12522 h 125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724" h="12522" fill="none" extrusionOk="0">
                      <a:moveTo>
                        <a:pt x="17599" y="0"/>
                      </a:moveTo>
                      <a:cubicBezTo>
                        <a:pt x="18991" y="1956"/>
                        <a:pt x="20047" y="4130"/>
                        <a:pt x="20724" y="6433"/>
                      </a:cubicBezTo>
                    </a:path>
                    <a:path w="20724" h="12522" stroke="0" extrusionOk="0">
                      <a:moveTo>
                        <a:pt x="17599" y="0"/>
                      </a:moveTo>
                      <a:cubicBezTo>
                        <a:pt x="18991" y="1956"/>
                        <a:pt x="20047" y="4130"/>
                        <a:pt x="20724" y="6433"/>
                      </a:cubicBezTo>
                      <a:lnTo>
                        <a:pt x="0" y="12522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B2B2B2"/>
                  </a:solidFill>
                  <a:round/>
                  <a:headEnd/>
                  <a:tailEnd type="triangle" w="lg" len="lg"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0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2013" y="2330"/>
                  <a:ext cx="1340" cy="3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tIns="0" bIns="82800"/>
                <a:lstStyle/>
                <a:p>
                  <a:pPr marL="342900" indent="-342900" algn="ctr">
                    <a:spcBef>
                      <a:spcPct val="5000"/>
                    </a:spcBef>
                    <a:spcAft>
                      <a:spcPct val="40000"/>
                    </a:spcAft>
                  </a:pPr>
                  <a:r>
                    <a:rPr lang="en-US" sz="2800" b="1" dirty="0" smtClean="0">
                      <a:solidFill>
                        <a:srgbClr val="00FF00"/>
                      </a:solidFill>
                      <a:latin typeface="Harlow Solid Italic" pitchFamily="82" charset="0"/>
                    </a:rPr>
                    <a:t>    facilitation</a:t>
                  </a:r>
                  <a:endParaRPr lang="en-GB" sz="2800" dirty="0">
                    <a:latin typeface="Harlow Solid Italic" pitchFamily="82" charset="0"/>
                  </a:endParaRPr>
                </a:p>
              </p:txBody>
            </p:sp>
            <p:sp>
              <p:nvSpPr>
                <p:cNvPr id="101" name="Arc 39"/>
                <p:cNvSpPr>
                  <a:spLocks/>
                </p:cNvSpPr>
                <p:nvPr/>
              </p:nvSpPr>
              <p:spPr bwMode="auto">
                <a:xfrm rot="13362378" flipV="1">
                  <a:off x="2026" y="1506"/>
                  <a:ext cx="1185" cy="642"/>
                </a:xfrm>
                <a:custGeom>
                  <a:avLst/>
                  <a:gdLst>
                    <a:gd name="G0" fmla="+- 0 0 0"/>
                    <a:gd name="G1" fmla="+- 12522 0 0"/>
                    <a:gd name="G2" fmla="+- 21600 0 0"/>
                    <a:gd name="T0" fmla="*/ 17600 w 20194"/>
                    <a:gd name="T1" fmla="*/ 0 h 12522"/>
                    <a:gd name="T2" fmla="*/ 20194 w 20194"/>
                    <a:gd name="T3" fmla="*/ 4857 h 12522"/>
                    <a:gd name="T4" fmla="*/ 0 w 20194"/>
                    <a:gd name="T5" fmla="*/ 12522 h 125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194" h="12522" fill="none" extrusionOk="0">
                      <a:moveTo>
                        <a:pt x="17599" y="0"/>
                      </a:moveTo>
                      <a:cubicBezTo>
                        <a:pt x="18668" y="1501"/>
                        <a:pt x="19540" y="3133"/>
                        <a:pt x="20194" y="4856"/>
                      </a:cubicBezTo>
                    </a:path>
                    <a:path w="20194" h="12522" stroke="0" extrusionOk="0">
                      <a:moveTo>
                        <a:pt x="17599" y="0"/>
                      </a:moveTo>
                      <a:cubicBezTo>
                        <a:pt x="18668" y="1501"/>
                        <a:pt x="19540" y="3133"/>
                        <a:pt x="20194" y="4856"/>
                      </a:cubicBezTo>
                      <a:lnTo>
                        <a:pt x="0" y="12522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B2B2B2"/>
                  </a:solidFill>
                  <a:round/>
                  <a:headEnd/>
                  <a:tailEnd type="triangle" w="lg" len="lg"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2" name="Arc 40"/>
                <p:cNvSpPr>
                  <a:spLocks/>
                </p:cNvSpPr>
                <p:nvPr/>
              </p:nvSpPr>
              <p:spPr bwMode="auto">
                <a:xfrm rot="9868564" flipV="1">
                  <a:off x="2819" y="1636"/>
                  <a:ext cx="1199" cy="695"/>
                </a:xfrm>
                <a:custGeom>
                  <a:avLst/>
                  <a:gdLst>
                    <a:gd name="G0" fmla="+- 0 0 0"/>
                    <a:gd name="G1" fmla="+- 13547 0 0"/>
                    <a:gd name="G2" fmla="+- 21600 0 0"/>
                    <a:gd name="T0" fmla="*/ 16823 w 20435"/>
                    <a:gd name="T1" fmla="*/ 0 h 13547"/>
                    <a:gd name="T2" fmla="*/ 20435 w 20435"/>
                    <a:gd name="T3" fmla="*/ 6549 h 13547"/>
                    <a:gd name="T4" fmla="*/ 0 w 20435"/>
                    <a:gd name="T5" fmla="*/ 13547 h 135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435" h="13547" fill="none" extrusionOk="0">
                      <a:moveTo>
                        <a:pt x="16823" y="-1"/>
                      </a:moveTo>
                      <a:cubicBezTo>
                        <a:pt x="18398" y="1956"/>
                        <a:pt x="19621" y="4172"/>
                        <a:pt x="20434" y="6549"/>
                      </a:cubicBezTo>
                    </a:path>
                    <a:path w="20435" h="13547" stroke="0" extrusionOk="0">
                      <a:moveTo>
                        <a:pt x="16823" y="-1"/>
                      </a:moveTo>
                      <a:cubicBezTo>
                        <a:pt x="18398" y="1956"/>
                        <a:pt x="19621" y="4172"/>
                        <a:pt x="20434" y="6549"/>
                      </a:cubicBezTo>
                      <a:lnTo>
                        <a:pt x="0" y="13547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B2B2B2"/>
                  </a:solidFill>
                  <a:round/>
                  <a:headEnd/>
                  <a:tailEnd type="triangle" w="lg" len="lg"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3" name="Arc 41"/>
                <p:cNvSpPr>
                  <a:spLocks/>
                </p:cNvSpPr>
                <p:nvPr/>
              </p:nvSpPr>
              <p:spPr bwMode="auto">
                <a:xfrm rot="15761785" flipV="1">
                  <a:off x="1745" y="1682"/>
                  <a:ext cx="1126" cy="676"/>
                </a:xfrm>
                <a:custGeom>
                  <a:avLst/>
                  <a:gdLst>
                    <a:gd name="G0" fmla="+- 0 0 0"/>
                    <a:gd name="G1" fmla="+- 12522 0 0"/>
                    <a:gd name="G2" fmla="+- 21600 0 0"/>
                    <a:gd name="T0" fmla="*/ 17600 w 20194"/>
                    <a:gd name="T1" fmla="*/ 0 h 12522"/>
                    <a:gd name="T2" fmla="*/ 20194 w 20194"/>
                    <a:gd name="T3" fmla="*/ 4857 h 12522"/>
                    <a:gd name="T4" fmla="*/ 0 w 20194"/>
                    <a:gd name="T5" fmla="*/ 12522 h 125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194" h="12522" fill="none" extrusionOk="0">
                      <a:moveTo>
                        <a:pt x="17599" y="0"/>
                      </a:moveTo>
                      <a:cubicBezTo>
                        <a:pt x="18668" y="1501"/>
                        <a:pt x="19540" y="3133"/>
                        <a:pt x="20194" y="4856"/>
                      </a:cubicBezTo>
                    </a:path>
                    <a:path w="20194" h="12522" stroke="0" extrusionOk="0">
                      <a:moveTo>
                        <a:pt x="17599" y="0"/>
                      </a:moveTo>
                      <a:cubicBezTo>
                        <a:pt x="18668" y="1501"/>
                        <a:pt x="19540" y="3133"/>
                        <a:pt x="20194" y="4856"/>
                      </a:cubicBezTo>
                      <a:lnTo>
                        <a:pt x="0" y="12522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B2B2B2"/>
                  </a:solidFill>
                  <a:round/>
                  <a:headEnd/>
                  <a:tailEnd type="triangle" w="lg" len="lg"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" name="Arc 42"/>
                <p:cNvSpPr>
                  <a:spLocks/>
                </p:cNvSpPr>
                <p:nvPr/>
              </p:nvSpPr>
              <p:spPr bwMode="auto">
                <a:xfrm rot="12891969" flipV="1">
                  <a:off x="2814" y="1673"/>
                  <a:ext cx="1173" cy="695"/>
                </a:xfrm>
                <a:custGeom>
                  <a:avLst/>
                  <a:gdLst>
                    <a:gd name="G0" fmla="+- 0 0 0"/>
                    <a:gd name="G1" fmla="+- 13547 0 0"/>
                    <a:gd name="G2" fmla="+- 21600 0 0"/>
                    <a:gd name="T0" fmla="*/ 16823 w 19991"/>
                    <a:gd name="T1" fmla="*/ 0 h 13547"/>
                    <a:gd name="T2" fmla="*/ 19991 w 19991"/>
                    <a:gd name="T3" fmla="*/ 5368 h 13547"/>
                    <a:gd name="T4" fmla="*/ 0 w 19991"/>
                    <a:gd name="T5" fmla="*/ 13547 h 135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991" h="13547" fill="none" extrusionOk="0">
                      <a:moveTo>
                        <a:pt x="16823" y="-1"/>
                      </a:moveTo>
                      <a:cubicBezTo>
                        <a:pt x="18133" y="1626"/>
                        <a:pt x="19200" y="3434"/>
                        <a:pt x="19991" y="5367"/>
                      </a:cubicBezTo>
                    </a:path>
                    <a:path w="19991" h="13547" stroke="0" extrusionOk="0">
                      <a:moveTo>
                        <a:pt x="16823" y="-1"/>
                      </a:moveTo>
                      <a:cubicBezTo>
                        <a:pt x="18133" y="1626"/>
                        <a:pt x="19200" y="3434"/>
                        <a:pt x="19991" y="5367"/>
                      </a:cubicBezTo>
                      <a:lnTo>
                        <a:pt x="0" y="13547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B2B2B2"/>
                  </a:solidFill>
                  <a:round/>
                  <a:headEnd/>
                  <a:tailEnd type="triangle" w="lg" len="lg"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5" name="Arc 43"/>
                <p:cNvSpPr>
                  <a:spLocks/>
                </p:cNvSpPr>
                <p:nvPr/>
              </p:nvSpPr>
              <p:spPr bwMode="auto">
                <a:xfrm rot="17518066" flipV="1">
                  <a:off x="2799" y="2395"/>
                  <a:ext cx="994" cy="835"/>
                </a:xfrm>
                <a:custGeom>
                  <a:avLst/>
                  <a:gdLst>
                    <a:gd name="G0" fmla="+- 0 0 0"/>
                    <a:gd name="G1" fmla="+- 15462 0 0"/>
                    <a:gd name="G2" fmla="+- 21600 0 0"/>
                    <a:gd name="T0" fmla="*/ 15083 w 17829"/>
                    <a:gd name="T1" fmla="*/ 0 h 15462"/>
                    <a:gd name="T2" fmla="*/ 17829 w 17829"/>
                    <a:gd name="T3" fmla="*/ 3269 h 15462"/>
                    <a:gd name="T4" fmla="*/ 0 w 17829"/>
                    <a:gd name="T5" fmla="*/ 15462 h 154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7829" h="15462" fill="none" extrusionOk="0">
                      <a:moveTo>
                        <a:pt x="15082" y="0"/>
                      </a:moveTo>
                      <a:cubicBezTo>
                        <a:pt x="16104" y="996"/>
                        <a:pt x="17024" y="2091"/>
                        <a:pt x="17829" y="3268"/>
                      </a:cubicBezTo>
                    </a:path>
                    <a:path w="17829" h="15462" stroke="0" extrusionOk="0">
                      <a:moveTo>
                        <a:pt x="15082" y="0"/>
                      </a:moveTo>
                      <a:cubicBezTo>
                        <a:pt x="16104" y="996"/>
                        <a:pt x="17024" y="2091"/>
                        <a:pt x="17829" y="3268"/>
                      </a:cubicBezTo>
                      <a:lnTo>
                        <a:pt x="0" y="15462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B2B2B2"/>
                  </a:solidFill>
                  <a:round/>
                  <a:headEnd/>
                  <a:tailEnd type="triangle" w="lg" len="lg"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6" name="Arc 44"/>
                <p:cNvSpPr>
                  <a:spLocks/>
                </p:cNvSpPr>
                <p:nvPr/>
              </p:nvSpPr>
              <p:spPr bwMode="auto">
                <a:xfrm rot="14647134" flipV="1">
                  <a:off x="2691" y="2709"/>
                  <a:ext cx="994" cy="881"/>
                </a:xfrm>
                <a:custGeom>
                  <a:avLst/>
                  <a:gdLst>
                    <a:gd name="G0" fmla="+- 0 0 0"/>
                    <a:gd name="G1" fmla="+- 16301 0 0"/>
                    <a:gd name="G2" fmla="+- 21600 0 0"/>
                    <a:gd name="T0" fmla="*/ 14172 w 17829"/>
                    <a:gd name="T1" fmla="*/ 0 h 16301"/>
                    <a:gd name="T2" fmla="*/ 17829 w 17829"/>
                    <a:gd name="T3" fmla="*/ 4108 h 16301"/>
                    <a:gd name="T4" fmla="*/ 0 w 17829"/>
                    <a:gd name="T5" fmla="*/ 16301 h 163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7829" h="16301" fill="none" extrusionOk="0">
                      <a:moveTo>
                        <a:pt x="14171" y="0"/>
                      </a:moveTo>
                      <a:cubicBezTo>
                        <a:pt x="15561" y="1207"/>
                        <a:pt x="16790" y="2588"/>
                        <a:pt x="17829" y="4107"/>
                      </a:cubicBezTo>
                    </a:path>
                    <a:path w="17829" h="16301" stroke="0" extrusionOk="0">
                      <a:moveTo>
                        <a:pt x="14171" y="0"/>
                      </a:moveTo>
                      <a:cubicBezTo>
                        <a:pt x="15561" y="1207"/>
                        <a:pt x="16790" y="2588"/>
                        <a:pt x="17829" y="4107"/>
                      </a:cubicBezTo>
                      <a:lnTo>
                        <a:pt x="0" y="16301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B2B2B2"/>
                  </a:solidFill>
                  <a:round/>
                  <a:headEnd/>
                  <a:tailEnd type="triangle" w="lg" len="lg"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7" name="Arc 45"/>
                <p:cNvSpPr>
                  <a:spLocks/>
                </p:cNvSpPr>
                <p:nvPr/>
              </p:nvSpPr>
              <p:spPr bwMode="auto">
                <a:xfrm rot="7887653" flipV="1">
                  <a:off x="2778" y="2255"/>
                  <a:ext cx="1140" cy="732"/>
                </a:xfrm>
                <a:custGeom>
                  <a:avLst/>
                  <a:gdLst>
                    <a:gd name="G0" fmla="+- 0 0 0"/>
                    <a:gd name="G1" fmla="+- 13547 0 0"/>
                    <a:gd name="G2" fmla="+- 21600 0 0"/>
                    <a:gd name="T0" fmla="*/ 16823 w 20435"/>
                    <a:gd name="T1" fmla="*/ 0 h 13547"/>
                    <a:gd name="T2" fmla="*/ 20435 w 20435"/>
                    <a:gd name="T3" fmla="*/ 6549 h 13547"/>
                    <a:gd name="T4" fmla="*/ 0 w 20435"/>
                    <a:gd name="T5" fmla="*/ 13547 h 135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435" h="13547" fill="none" extrusionOk="0">
                      <a:moveTo>
                        <a:pt x="16823" y="-1"/>
                      </a:moveTo>
                      <a:cubicBezTo>
                        <a:pt x="18398" y="1956"/>
                        <a:pt x="19621" y="4172"/>
                        <a:pt x="20434" y="6549"/>
                      </a:cubicBezTo>
                    </a:path>
                    <a:path w="20435" h="13547" stroke="0" extrusionOk="0">
                      <a:moveTo>
                        <a:pt x="16823" y="-1"/>
                      </a:moveTo>
                      <a:cubicBezTo>
                        <a:pt x="18398" y="1956"/>
                        <a:pt x="19621" y="4172"/>
                        <a:pt x="20434" y="6549"/>
                      </a:cubicBezTo>
                      <a:lnTo>
                        <a:pt x="0" y="13547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B2B2B2"/>
                  </a:solidFill>
                  <a:round/>
                  <a:headEnd/>
                  <a:tailEnd type="triangle" w="lg" len="lg"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8" name="Arc 46"/>
                <p:cNvSpPr>
                  <a:spLocks/>
                </p:cNvSpPr>
                <p:nvPr/>
              </p:nvSpPr>
              <p:spPr bwMode="auto">
                <a:xfrm rot="5131538" flipV="1">
                  <a:off x="2646" y="2518"/>
                  <a:ext cx="1140" cy="732"/>
                </a:xfrm>
                <a:custGeom>
                  <a:avLst/>
                  <a:gdLst>
                    <a:gd name="G0" fmla="+- 0 0 0"/>
                    <a:gd name="G1" fmla="+- 13547 0 0"/>
                    <a:gd name="G2" fmla="+- 21600 0 0"/>
                    <a:gd name="T0" fmla="*/ 16823 w 20435"/>
                    <a:gd name="T1" fmla="*/ 0 h 13547"/>
                    <a:gd name="T2" fmla="*/ 20435 w 20435"/>
                    <a:gd name="T3" fmla="*/ 6549 h 13547"/>
                    <a:gd name="T4" fmla="*/ 0 w 20435"/>
                    <a:gd name="T5" fmla="*/ 13547 h 135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435" h="13547" fill="none" extrusionOk="0">
                      <a:moveTo>
                        <a:pt x="16823" y="-1"/>
                      </a:moveTo>
                      <a:cubicBezTo>
                        <a:pt x="18398" y="1956"/>
                        <a:pt x="19621" y="4172"/>
                        <a:pt x="20434" y="6549"/>
                      </a:cubicBezTo>
                    </a:path>
                    <a:path w="20435" h="13547" stroke="0" extrusionOk="0">
                      <a:moveTo>
                        <a:pt x="16823" y="-1"/>
                      </a:moveTo>
                      <a:cubicBezTo>
                        <a:pt x="18398" y="1956"/>
                        <a:pt x="19621" y="4172"/>
                        <a:pt x="20434" y="6549"/>
                      </a:cubicBezTo>
                      <a:lnTo>
                        <a:pt x="0" y="13547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B2B2B2"/>
                  </a:solidFill>
                  <a:round/>
                  <a:headEnd/>
                  <a:tailEnd type="triangle" w="lg" len="lg"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sp>
          <p:nvSpPr>
            <p:cNvPr id="57" name="Arc 11"/>
            <p:cNvSpPr>
              <a:spLocks/>
            </p:cNvSpPr>
            <p:nvPr/>
          </p:nvSpPr>
          <p:spPr bwMode="auto">
            <a:xfrm rot="10536462" flipV="1">
              <a:off x="2495550" y="2851150"/>
              <a:ext cx="1930400" cy="1019175"/>
            </a:xfrm>
            <a:custGeom>
              <a:avLst/>
              <a:gdLst>
                <a:gd name="G0" fmla="+- 0 0 0"/>
                <a:gd name="G1" fmla="+- 12522 0 0"/>
                <a:gd name="G2" fmla="+- 21600 0 0"/>
                <a:gd name="T0" fmla="*/ 17600 w 20724"/>
                <a:gd name="T1" fmla="*/ 0 h 12522"/>
                <a:gd name="T2" fmla="*/ 20724 w 20724"/>
                <a:gd name="T3" fmla="*/ 6434 h 12522"/>
                <a:gd name="T4" fmla="*/ 0 w 20724"/>
                <a:gd name="T5" fmla="*/ 12522 h 12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24" h="12522" fill="none" extrusionOk="0">
                  <a:moveTo>
                    <a:pt x="17599" y="0"/>
                  </a:moveTo>
                  <a:cubicBezTo>
                    <a:pt x="18991" y="1956"/>
                    <a:pt x="20047" y="4130"/>
                    <a:pt x="20724" y="6433"/>
                  </a:cubicBezTo>
                </a:path>
                <a:path w="20724" h="12522" stroke="0" extrusionOk="0">
                  <a:moveTo>
                    <a:pt x="17599" y="0"/>
                  </a:moveTo>
                  <a:cubicBezTo>
                    <a:pt x="18991" y="1956"/>
                    <a:pt x="20047" y="4130"/>
                    <a:pt x="20724" y="6433"/>
                  </a:cubicBezTo>
                  <a:lnTo>
                    <a:pt x="0" y="12522"/>
                  </a:lnTo>
                  <a:close/>
                </a:path>
              </a:pathLst>
            </a:custGeom>
            <a:noFill/>
            <a:ln w="38100">
              <a:solidFill>
                <a:srgbClr val="FF7C8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Arc 18"/>
            <p:cNvSpPr>
              <a:spLocks/>
            </p:cNvSpPr>
            <p:nvPr/>
          </p:nvSpPr>
          <p:spPr bwMode="auto">
            <a:xfrm rot="1830447" flipV="1">
              <a:off x="3765550" y="4416425"/>
              <a:ext cx="1931988" cy="1141413"/>
            </a:xfrm>
            <a:custGeom>
              <a:avLst/>
              <a:gdLst>
                <a:gd name="G0" fmla="+- 0 0 0"/>
                <a:gd name="G1" fmla="+- 14012 0 0"/>
                <a:gd name="G2" fmla="+- 21600 0 0"/>
                <a:gd name="T0" fmla="*/ 16439 w 20724"/>
                <a:gd name="T1" fmla="*/ 0 h 14012"/>
                <a:gd name="T2" fmla="*/ 20724 w 20724"/>
                <a:gd name="T3" fmla="*/ 7924 h 14012"/>
                <a:gd name="T4" fmla="*/ 0 w 20724"/>
                <a:gd name="T5" fmla="*/ 14012 h 14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24" h="14012" fill="none" extrusionOk="0">
                  <a:moveTo>
                    <a:pt x="16438" y="0"/>
                  </a:moveTo>
                  <a:cubicBezTo>
                    <a:pt x="18408" y="2310"/>
                    <a:pt x="19868" y="5010"/>
                    <a:pt x="20724" y="7923"/>
                  </a:cubicBezTo>
                </a:path>
                <a:path w="20724" h="14012" stroke="0" extrusionOk="0">
                  <a:moveTo>
                    <a:pt x="16438" y="0"/>
                  </a:moveTo>
                  <a:cubicBezTo>
                    <a:pt x="18408" y="2310"/>
                    <a:pt x="19868" y="5010"/>
                    <a:pt x="20724" y="7923"/>
                  </a:cubicBezTo>
                  <a:lnTo>
                    <a:pt x="0" y="14012"/>
                  </a:lnTo>
                  <a:close/>
                </a:path>
              </a:pathLst>
            </a:custGeom>
            <a:noFill/>
            <a:ln w="38100">
              <a:solidFill>
                <a:srgbClr val="FF7C80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Arc 19"/>
            <p:cNvSpPr>
              <a:spLocks/>
            </p:cNvSpPr>
            <p:nvPr/>
          </p:nvSpPr>
          <p:spPr bwMode="auto">
            <a:xfrm rot="21453999" flipV="1">
              <a:off x="4170487" y="4251976"/>
              <a:ext cx="1885950" cy="1019175"/>
            </a:xfrm>
            <a:custGeom>
              <a:avLst/>
              <a:gdLst>
                <a:gd name="G0" fmla="+- 0 0 0"/>
                <a:gd name="G1" fmla="+- 12522 0 0"/>
                <a:gd name="G2" fmla="+- 21600 0 0"/>
                <a:gd name="T0" fmla="*/ 17600 w 20225"/>
                <a:gd name="T1" fmla="*/ 0 h 12522"/>
                <a:gd name="T2" fmla="*/ 20225 w 20225"/>
                <a:gd name="T3" fmla="*/ 4939 h 12522"/>
                <a:gd name="T4" fmla="*/ 0 w 20225"/>
                <a:gd name="T5" fmla="*/ 12522 h 12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225" h="12522" fill="none" extrusionOk="0">
                  <a:moveTo>
                    <a:pt x="17599" y="0"/>
                  </a:moveTo>
                  <a:cubicBezTo>
                    <a:pt x="18685" y="1525"/>
                    <a:pt x="19567" y="3185"/>
                    <a:pt x="20225" y="4938"/>
                  </a:cubicBezTo>
                </a:path>
                <a:path w="20225" h="12522" stroke="0" extrusionOk="0">
                  <a:moveTo>
                    <a:pt x="17599" y="0"/>
                  </a:moveTo>
                  <a:cubicBezTo>
                    <a:pt x="18685" y="1525"/>
                    <a:pt x="19567" y="3185"/>
                    <a:pt x="20225" y="4938"/>
                  </a:cubicBezTo>
                  <a:lnTo>
                    <a:pt x="0" y="12522"/>
                  </a:lnTo>
                  <a:close/>
                </a:path>
              </a:pathLst>
            </a:custGeom>
            <a:noFill/>
            <a:ln w="38100">
              <a:solidFill>
                <a:srgbClr val="FF7C80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Arc 20"/>
            <p:cNvSpPr>
              <a:spLocks/>
            </p:cNvSpPr>
            <p:nvPr/>
          </p:nvSpPr>
          <p:spPr bwMode="auto">
            <a:xfrm rot="15988711" flipV="1">
              <a:off x="4154462" y="2459300"/>
              <a:ext cx="1790700" cy="1073150"/>
            </a:xfrm>
            <a:custGeom>
              <a:avLst/>
              <a:gdLst>
                <a:gd name="G0" fmla="+- 0 0 0"/>
                <a:gd name="G1" fmla="+- 12522 0 0"/>
                <a:gd name="G2" fmla="+- 21600 0 0"/>
                <a:gd name="T0" fmla="*/ 17600 w 20225"/>
                <a:gd name="T1" fmla="*/ 0 h 12522"/>
                <a:gd name="T2" fmla="*/ 20225 w 20225"/>
                <a:gd name="T3" fmla="*/ 4939 h 12522"/>
                <a:gd name="T4" fmla="*/ 0 w 20225"/>
                <a:gd name="T5" fmla="*/ 12522 h 12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225" h="12522" fill="none" extrusionOk="0">
                  <a:moveTo>
                    <a:pt x="17599" y="0"/>
                  </a:moveTo>
                  <a:cubicBezTo>
                    <a:pt x="18685" y="1525"/>
                    <a:pt x="19567" y="3185"/>
                    <a:pt x="20225" y="4938"/>
                  </a:cubicBezTo>
                </a:path>
                <a:path w="20225" h="12522" stroke="0" extrusionOk="0">
                  <a:moveTo>
                    <a:pt x="17599" y="0"/>
                  </a:moveTo>
                  <a:cubicBezTo>
                    <a:pt x="18685" y="1525"/>
                    <a:pt x="19567" y="3185"/>
                    <a:pt x="20225" y="4938"/>
                  </a:cubicBezTo>
                  <a:lnTo>
                    <a:pt x="0" y="12522"/>
                  </a:lnTo>
                  <a:close/>
                </a:path>
              </a:pathLst>
            </a:custGeom>
            <a:noFill/>
            <a:ln w="38100">
              <a:solidFill>
                <a:srgbClr val="FF7C80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Arc 26"/>
            <p:cNvSpPr>
              <a:spLocks/>
            </p:cNvSpPr>
            <p:nvPr/>
          </p:nvSpPr>
          <p:spPr bwMode="auto">
            <a:xfrm rot="13529321" flipH="1" flipV="1">
              <a:off x="1464619" y="1582349"/>
              <a:ext cx="1525587" cy="1517650"/>
            </a:xfrm>
            <a:custGeom>
              <a:avLst/>
              <a:gdLst>
                <a:gd name="G0" fmla="+- 0 0 0"/>
                <a:gd name="G1" fmla="+- 17695 0 0"/>
                <a:gd name="G2" fmla="+- 21600 0 0"/>
                <a:gd name="T0" fmla="*/ 12387 w 17223"/>
                <a:gd name="T1" fmla="*/ 0 h 17695"/>
                <a:gd name="T2" fmla="*/ 17223 w 17223"/>
                <a:gd name="T3" fmla="*/ 4660 h 17695"/>
                <a:gd name="T4" fmla="*/ 0 w 17223"/>
                <a:gd name="T5" fmla="*/ 17695 h 17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223" h="17695" fill="none" extrusionOk="0">
                  <a:moveTo>
                    <a:pt x="12387" y="-1"/>
                  </a:moveTo>
                  <a:cubicBezTo>
                    <a:pt x="14232" y="1291"/>
                    <a:pt x="15864" y="2863"/>
                    <a:pt x="17223" y="4659"/>
                  </a:cubicBezTo>
                </a:path>
                <a:path w="17223" h="17695" stroke="0" extrusionOk="0">
                  <a:moveTo>
                    <a:pt x="12387" y="-1"/>
                  </a:moveTo>
                  <a:cubicBezTo>
                    <a:pt x="14232" y="1291"/>
                    <a:pt x="15864" y="2863"/>
                    <a:pt x="17223" y="4659"/>
                  </a:cubicBezTo>
                  <a:lnTo>
                    <a:pt x="0" y="17695"/>
                  </a:lnTo>
                  <a:close/>
                </a:path>
              </a:pathLst>
            </a:custGeom>
            <a:noFill/>
            <a:ln w="38100">
              <a:solidFill>
                <a:srgbClr val="FF7C80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Arc 27"/>
            <p:cNvSpPr>
              <a:spLocks/>
            </p:cNvSpPr>
            <p:nvPr/>
          </p:nvSpPr>
          <p:spPr bwMode="auto">
            <a:xfrm rot="13812048" flipH="1" flipV="1">
              <a:off x="1577182" y="1339056"/>
              <a:ext cx="1484312" cy="1470026"/>
            </a:xfrm>
            <a:custGeom>
              <a:avLst/>
              <a:gdLst>
                <a:gd name="G0" fmla="+- 0 0 0"/>
                <a:gd name="G1" fmla="+- 17146 0 0"/>
                <a:gd name="G2" fmla="+- 21600 0 0"/>
                <a:gd name="T0" fmla="*/ 13136 w 16762"/>
                <a:gd name="T1" fmla="*/ 0 h 17146"/>
                <a:gd name="T2" fmla="*/ 16762 w 16762"/>
                <a:gd name="T3" fmla="*/ 3522 h 17146"/>
                <a:gd name="T4" fmla="*/ 0 w 16762"/>
                <a:gd name="T5" fmla="*/ 17146 h 17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762" h="17146" fill="none" extrusionOk="0">
                  <a:moveTo>
                    <a:pt x="13136" y="-1"/>
                  </a:moveTo>
                  <a:cubicBezTo>
                    <a:pt x="14478" y="1027"/>
                    <a:pt x="15695" y="2210"/>
                    <a:pt x="16761" y="3522"/>
                  </a:cubicBezTo>
                </a:path>
                <a:path w="16762" h="17146" stroke="0" extrusionOk="0">
                  <a:moveTo>
                    <a:pt x="13136" y="-1"/>
                  </a:moveTo>
                  <a:cubicBezTo>
                    <a:pt x="14478" y="1027"/>
                    <a:pt x="15695" y="2210"/>
                    <a:pt x="16761" y="3522"/>
                  </a:cubicBezTo>
                  <a:lnTo>
                    <a:pt x="0" y="17146"/>
                  </a:lnTo>
                  <a:close/>
                </a:path>
              </a:pathLst>
            </a:custGeom>
            <a:noFill/>
            <a:ln w="38100">
              <a:solidFill>
                <a:srgbClr val="FF7C80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5" name="Arc 44"/>
          <p:cNvSpPr>
            <a:spLocks/>
          </p:cNvSpPr>
          <p:nvPr/>
        </p:nvSpPr>
        <p:spPr bwMode="auto">
          <a:xfrm rot="19108531" flipV="1">
            <a:off x="4497681" y="4717072"/>
            <a:ext cx="1429348" cy="969384"/>
          </a:xfrm>
          <a:custGeom>
            <a:avLst/>
            <a:gdLst>
              <a:gd name="G0" fmla="+- 0 0 0"/>
              <a:gd name="G1" fmla="+- 16301 0 0"/>
              <a:gd name="G2" fmla="+- 21600 0 0"/>
              <a:gd name="T0" fmla="*/ 14172 w 17829"/>
              <a:gd name="T1" fmla="*/ 0 h 16301"/>
              <a:gd name="T2" fmla="*/ 17829 w 17829"/>
              <a:gd name="T3" fmla="*/ 4108 h 16301"/>
              <a:gd name="T4" fmla="*/ 0 w 17829"/>
              <a:gd name="T5" fmla="*/ 16301 h 16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829" h="16301" fill="none" extrusionOk="0">
                <a:moveTo>
                  <a:pt x="14171" y="0"/>
                </a:moveTo>
                <a:cubicBezTo>
                  <a:pt x="15561" y="1207"/>
                  <a:pt x="16790" y="2588"/>
                  <a:pt x="17829" y="4107"/>
                </a:cubicBezTo>
              </a:path>
              <a:path w="17829" h="16301" stroke="0" extrusionOk="0">
                <a:moveTo>
                  <a:pt x="14171" y="0"/>
                </a:moveTo>
                <a:cubicBezTo>
                  <a:pt x="15561" y="1207"/>
                  <a:pt x="16790" y="2588"/>
                  <a:pt x="17829" y="4107"/>
                </a:cubicBezTo>
                <a:lnTo>
                  <a:pt x="0" y="16301"/>
                </a:lnTo>
                <a:close/>
              </a:path>
            </a:pathLst>
          </a:custGeom>
          <a:noFill/>
          <a:ln w="38100">
            <a:solidFill>
              <a:srgbClr val="B2B2B2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9" name="Rectangle 108"/>
          <p:cNvSpPr/>
          <p:nvPr/>
        </p:nvSpPr>
        <p:spPr>
          <a:xfrm>
            <a:off x="251520" y="5949281"/>
            <a:ext cx="2592288" cy="830997"/>
          </a:xfrm>
          <a:prstGeom prst="rect">
            <a:avLst/>
          </a:prstGeom>
          <a:solidFill>
            <a:srgbClr val="CFD1FD"/>
          </a:solidFill>
        </p:spPr>
        <p:txBody>
          <a:bodyPr wrap="square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FF0000"/>
                </a:solidFill>
              </a:rPr>
              <a:t>more transparent tools for COMBINATORIAL DESIGN  [w</a:t>
            </a:r>
            <a:r>
              <a:rPr lang="en-GB" sz="1600" b="1" i="1" dirty="0" smtClean="0">
                <a:solidFill>
                  <a:srgbClr val="FF0000"/>
                </a:solidFill>
              </a:rPr>
              <a:t>ithin a variable focus]</a:t>
            </a:r>
            <a:endParaRPr lang="en-GB" sz="1600" b="1" dirty="0">
              <a:solidFill>
                <a:srgbClr val="FF0000"/>
              </a:solidFill>
            </a:endParaRPr>
          </a:p>
        </p:txBody>
      </p:sp>
      <p:grpSp>
        <p:nvGrpSpPr>
          <p:cNvPr id="8" name="Group 109"/>
          <p:cNvGrpSpPr/>
          <p:nvPr/>
        </p:nvGrpSpPr>
        <p:grpSpPr>
          <a:xfrm>
            <a:off x="4716016" y="5229200"/>
            <a:ext cx="1062967" cy="792088"/>
            <a:chOff x="4845568" y="4581126"/>
            <a:chExt cx="1169714" cy="820042"/>
          </a:xfrm>
        </p:grpSpPr>
        <p:sp>
          <p:nvSpPr>
            <p:cNvPr id="111" name="Oval 6"/>
            <p:cNvSpPr>
              <a:spLocks noChangeArrowheads="1"/>
            </p:cNvSpPr>
            <p:nvPr/>
          </p:nvSpPr>
          <p:spPr bwMode="auto">
            <a:xfrm>
              <a:off x="4845568" y="4581126"/>
              <a:ext cx="1169714" cy="820042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rgbClr val="FF7C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2" name="Text Box 9"/>
            <p:cNvSpPr txBox="1">
              <a:spLocks noChangeArrowheads="1"/>
            </p:cNvSpPr>
            <p:nvPr/>
          </p:nvSpPr>
          <p:spPr bwMode="auto">
            <a:xfrm>
              <a:off x="4924809" y="4879323"/>
              <a:ext cx="1044575" cy="263525"/>
            </a:xfrm>
            <a:prstGeom prst="rect">
              <a:avLst/>
            </a:prstGeom>
            <a:solidFill>
              <a:srgbClr val="FF7C80"/>
            </a:solidFill>
            <a:ln w="9525">
              <a:solidFill>
                <a:srgbClr val="FF7C80"/>
              </a:solidFill>
              <a:miter lim="800000"/>
              <a:headEnd/>
              <a:tailEnd/>
            </a:ln>
          </p:spPr>
          <p:txBody>
            <a:bodyPr lIns="18000" tIns="10800" rIns="18000" bIns="10800"/>
            <a:lstStyle/>
            <a:p>
              <a:pPr marL="342900" indent="-342900" algn="ctr">
                <a:spcBef>
                  <a:spcPct val="20000"/>
                </a:spcBef>
              </a:pPr>
              <a:r>
                <a:rPr lang="en-US" sz="1400" b="1" dirty="0">
                  <a:latin typeface="Arial Narrow" pitchFamily="34" charset="0"/>
                </a:rPr>
                <a:t>COMPARING</a:t>
              </a:r>
              <a:endParaRPr lang="en-GB" sz="1400" dirty="0"/>
            </a:p>
          </p:txBody>
        </p:sp>
      </p:grpSp>
      <p:sp>
        <p:nvSpPr>
          <p:cNvPr id="116" name="TextBox 115"/>
          <p:cNvSpPr txBox="1"/>
          <p:nvPr/>
        </p:nvSpPr>
        <p:spPr>
          <a:xfrm>
            <a:off x="4860032" y="2636912"/>
            <a:ext cx="3672408" cy="584775"/>
          </a:xfrm>
          <a:prstGeom prst="rect">
            <a:avLst/>
          </a:prstGeom>
          <a:solidFill>
            <a:srgbClr val="CFD1F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FF0000"/>
                </a:solidFill>
              </a:rPr>
              <a:t>transparent </a:t>
            </a:r>
          </a:p>
          <a:p>
            <a:pPr algn="ctr"/>
            <a:r>
              <a:rPr lang="en-GB" sz="1600" b="1" dirty="0" smtClean="0">
                <a:solidFill>
                  <a:srgbClr val="FF0000"/>
                </a:solidFill>
              </a:rPr>
              <a:t>methods of structuring PROGRESS</a:t>
            </a:r>
            <a:endParaRPr lang="en-GB" sz="1600" b="1" dirty="0">
              <a:solidFill>
                <a:srgbClr val="FF0000"/>
              </a:solidFill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5868144" y="5949281"/>
            <a:ext cx="3024336" cy="830997"/>
          </a:xfrm>
          <a:prstGeom prst="rect">
            <a:avLst/>
          </a:prstGeom>
          <a:solidFill>
            <a:srgbClr val="CFD1FD"/>
          </a:solidFill>
        </p:spPr>
        <p:txBody>
          <a:bodyPr wrap="square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FF0000"/>
                </a:solidFill>
              </a:rPr>
              <a:t>more transparent  tools for MULTI-CRITERIA COMPARISON [</a:t>
            </a:r>
            <a:r>
              <a:rPr lang="en-GB" sz="1600" b="1" i="1" dirty="0" smtClean="0">
                <a:solidFill>
                  <a:srgbClr val="FF0000"/>
                </a:solidFill>
              </a:rPr>
              <a:t>exposing sources of uncertainty]</a:t>
            </a:r>
            <a:endParaRPr lang="en-GB" sz="1600" b="1" dirty="0">
              <a:solidFill>
                <a:srgbClr val="FF0000"/>
              </a:solidFill>
            </a:endParaRPr>
          </a:p>
        </p:txBody>
      </p:sp>
      <p:cxnSp>
        <p:nvCxnSpPr>
          <p:cNvPr id="120" name="Straight Connector 119"/>
          <p:cNvCxnSpPr/>
          <p:nvPr/>
        </p:nvCxnSpPr>
        <p:spPr>
          <a:xfrm>
            <a:off x="5076056" y="620688"/>
            <a:ext cx="0" cy="18002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>
            <a:endCxn id="35" idx="2"/>
          </p:cNvCxnSpPr>
          <p:nvPr/>
        </p:nvCxnSpPr>
        <p:spPr>
          <a:xfrm flipV="1">
            <a:off x="1403648" y="1142746"/>
            <a:ext cx="733796" cy="1980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itle 1"/>
          <p:cNvSpPr txBox="1">
            <a:spLocks/>
          </p:cNvSpPr>
          <p:nvPr/>
        </p:nvSpPr>
        <p:spPr>
          <a:xfrm>
            <a:off x="683568" y="188640"/>
            <a:ext cx="7772400" cy="504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TOOLKIT</a:t>
            </a:r>
            <a:r>
              <a:rPr kumimoji="0" lang="en-GB" sz="2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FOR COMMUNICATION IN STRATEGIC CHOICE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395536" y="3789040"/>
            <a:ext cx="1440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 smtClean="0">
                <a:solidFill>
                  <a:schemeClr val="bg2">
                    <a:lumMod val="50000"/>
                  </a:schemeClr>
                </a:solidFill>
              </a:rPr>
              <a:t>process tracking chart</a:t>
            </a:r>
            <a:endParaRPr lang="en-GB" sz="2400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7308304" y="3789040"/>
            <a:ext cx="1440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i="1" dirty="0" smtClean="0">
                <a:solidFill>
                  <a:schemeClr val="bg2">
                    <a:lumMod val="50000"/>
                  </a:schemeClr>
                </a:solidFill>
              </a:rPr>
              <a:t>process tracking chart</a:t>
            </a:r>
            <a:endParaRPr lang="en-GB" sz="2400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323528" y="620689"/>
            <a:ext cx="1152128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accent6">
                    <a:lumMod val="75000"/>
                  </a:schemeClr>
                </a:solidFill>
              </a:rPr>
              <a:t>Example of a decision graph</a:t>
            </a:r>
            <a:endParaRPr lang="en-GB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3347864" y="764704"/>
            <a:ext cx="1008112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1200" dirty="0" smtClean="0">
                <a:solidFill>
                  <a:schemeClr val="accent6">
                    <a:lumMod val="75000"/>
                  </a:schemeClr>
                </a:solidFill>
              </a:rPr>
              <a:t>Example of a progress package</a:t>
            </a:r>
            <a:endParaRPr lang="en-GB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620688"/>
          </a:xfrm>
        </p:spPr>
        <p:txBody>
          <a:bodyPr>
            <a:normAutofit fontScale="90000"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EVALUATING POLICY OPTIONS WITH ALTERNATIVE SCENARIOS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C32A-68DB-4760-932F-427B7DA08333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83568" y="1556792"/>
            <a:ext cx="77048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08720"/>
            <a:ext cx="7992888" cy="4851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95536" y="5805264"/>
            <a:ext cx="8280920" cy="815608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5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rPr>
              <a:t>From: Strategic Choice in Practice. 1976 . </a:t>
            </a:r>
            <a:r>
              <a:rPr lang="en-GB" sz="1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rPr>
              <a:t>Dept. of Geography, University of Reading.  Bather, Williams &amp; Sutton.</a:t>
            </a:r>
          </a:p>
          <a:p>
            <a:pPr algn="ctr"/>
            <a:r>
              <a:rPr lang="en-GB" sz="1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Figure 17. Policy matrix for employment &amp; housing in Newbury-</a:t>
            </a:r>
            <a:r>
              <a:rPr lang="en-GB" sz="16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Thatcham</a:t>
            </a:r>
            <a:r>
              <a:rPr lang="en-GB" sz="1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pPr algn="ctr"/>
            <a:r>
              <a:rPr lang="en-GB" sz="1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[for West Berkshire Structure Plan]</a:t>
            </a:r>
            <a:endParaRPr lang="en-GB" sz="16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620688"/>
          </a:xfrm>
        </p:spPr>
        <p:txBody>
          <a:bodyPr>
            <a:norm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CONTINUITY IN DESIGING POLICIES AND ACTIONS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C32A-68DB-4760-932F-427B7DA08333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83568" y="1556792"/>
            <a:ext cx="77048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052736"/>
            <a:ext cx="756084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23528" y="5589240"/>
            <a:ext cx="8496944" cy="569387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5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rPr>
              <a:t>From: Strategic Choice in Practice. 1976  </a:t>
            </a:r>
            <a:r>
              <a:rPr lang="en-GB" sz="1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rPr>
              <a:t>Dept. of Geography, University of Reading.  Bather, Williams &amp; Sutton.</a:t>
            </a:r>
          </a:p>
          <a:p>
            <a:pPr algn="ctr"/>
            <a:r>
              <a:rPr lang="en-GB" sz="1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Figure 18.  The Continuous  Planning Process.  Design &amp; artwork by Allen </a:t>
            </a:r>
            <a:r>
              <a:rPr lang="en-GB" sz="16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Hickling</a:t>
            </a:r>
            <a:r>
              <a:rPr lang="en-GB" sz="1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en-GB" sz="16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1393</TotalTime>
  <Words>1991</Words>
  <Application>Microsoft Office PowerPoint</Application>
  <PresentationFormat>On-screen Show (4:3)</PresentationFormat>
  <Paragraphs>591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O.R. AS A SOURCE OF INNOVATION IN DESIGNING PUBLIC POLICIES</vt:lpstr>
      <vt:lpstr>SOME DISTINCTIVE CHALLENGES IN PUBLIC POLICY </vt:lpstr>
      <vt:lpstr>A STORY OF ENGAGEMENT, EXPERIMENT &amp; INFLUENCE</vt:lpstr>
      <vt:lpstr>CONTRIBUTIONS TO PRACTICE IN PUBLIC POLICY</vt:lpstr>
      <vt:lpstr> 1984 NE Brazil offshore island policies </vt:lpstr>
      <vt:lpstr>Slide 7</vt:lpstr>
      <vt:lpstr>EVALUATING POLICY OPTIONS WITH ALTERNATIVE SCENARIOS</vt:lpstr>
      <vt:lpstr>CONTINUITY IN DESIGING POLICIES AND ACTIONS</vt:lpstr>
      <vt:lpstr>DEVELOPING USEFUL THEORY</vt:lpstr>
      <vt:lpstr>POLICY DYNAMICS - DUAL PERSPECTIVES </vt:lpstr>
      <vt:lpstr>DECISION-MAKING IN AN ASYMMETRICAL PARTNERSHIP </vt:lpstr>
      <vt:lpstr>Slide 13</vt:lpstr>
      <vt:lpstr>TAKING STOCK – September 2014</vt:lpstr>
      <vt:lpstr>directions for investment in APPROPRIATE SKILLS</vt:lpstr>
      <vt:lpstr>directions for investment in APPROPRIATE TECHNOLOGY</vt:lpstr>
      <vt:lpstr>directions for investment in APPROPRIATE RESEARCH</vt:lpstr>
      <vt:lpstr>DESIGNING A WAY FORWARD FROM 2014</vt:lpstr>
      <vt:lpstr>Slide 19</vt:lpstr>
      <vt:lpstr>RANGE OF SOURCES/RESOURCES ACCESSIBLE TO FUTURE INNOVATORS</vt:lpstr>
      <vt:lpstr>AN ACTION PLAN 2014/15 [first draft!]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CHALLENGES  OF CONSOLIDATION AND REJUVENATION</dc:title>
  <dc:creator>John</dc:creator>
  <cp:lastModifiedBy>John</cp:lastModifiedBy>
  <cp:revision>146</cp:revision>
  <dcterms:created xsi:type="dcterms:W3CDTF">2014-08-18T07:59:58Z</dcterms:created>
  <dcterms:modified xsi:type="dcterms:W3CDTF">2014-09-16T13:48:13Z</dcterms:modified>
</cp:coreProperties>
</file>